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15" r:id="rId5"/>
    <p:sldId id="257" r:id="rId6"/>
    <p:sldId id="304" r:id="rId7"/>
    <p:sldId id="305" r:id="rId8"/>
    <p:sldId id="306" r:id="rId9"/>
    <p:sldId id="307" r:id="rId10"/>
    <p:sldId id="279" r:id="rId11"/>
    <p:sldId id="262" r:id="rId12"/>
    <p:sldId id="260" r:id="rId13"/>
    <p:sldId id="290" r:id="rId14"/>
    <p:sldId id="280" r:id="rId15"/>
    <p:sldId id="309" r:id="rId16"/>
    <p:sldId id="281" r:id="rId17"/>
    <p:sldId id="287" r:id="rId18"/>
    <p:sldId id="283" r:id="rId19"/>
    <p:sldId id="284" r:id="rId20"/>
    <p:sldId id="298" r:id="rId21"/>
    <p:sldId id="300" r:id="rId22"/>
    <p:sldId id="299" r:id="rId23"/>
    <p:sldId id="316" r:id="rId24"/>
    <p:sldId id="318" r:id="rId25"/>
    <p:sldId id="319" r:id="rId26"/>
    <p:sldId id="317" r:id="rId27"/>
    <p:sldId id="314" r:id="rId28"/>
    <p:sldId id="308" r:id="rId29"/>
    <p:sldId id="268" r:id="rId30"/>
    <p:sldId id="265" r:id="rId31"/>
    <p:sldId id="302" r:id="rId32"/>
    <p:sldId id="303" r:id="rId3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  <a:srgbClr val="462AA0"/>
    <a:srgbClr val="7A1380"/>
    <a:srgbClr val="14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E1FBA2-B6B5-8D42-B8E1-CECCCDDAD8E9}" v="72" dt="2022-04-19T13:19:27.072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92" autoAdjust="0"/>
    <p:restoredTop sz="96190" autoAdjust="0"/>
  </p:normalViewPr>
  <p:slideViewPr>
    <p:cSldViewPr snapToGrid="0">
      <p:cViewPr varScale="1">
        <p:scale>
          <a:sx n="123" d="100"/>
          <a:sy n="123" d="100"/>
        </p:scale>
        <p:origin x="1344" y="18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sizing</a:t>
            </a: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862" b="0" i="0" u="none" strike="noStrike" baseline="0" dirty="0" err="1">
                <a:solidFill>
                  <a:schemeClr val="bg1"/>
                </a:solidFill>
                <a:latin typeface="Wingdings" panose="05000000000000000000" pitchFamily="2" charset="2"/>
              </a:rPr>
              <a:t>á</a:t>
            </a:r>
            <a:r>
              <a:rPr lang="en-US" sz="1862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ost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Workload</c:v>
                </c:pt>
              </c:strCache>
            </c:strRef>
          </c:tx>
          <c:spPr>
            <a:ln w="28575" cap="rnd">
              <a:solidFill>
                <a:srgbClr val="5CC3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CC3FF"/>
              </a:solidFill>
              <a:ln w="9525">
                <a:solidFill>
                  <a:srgbClr val="5CC3FF"/>
                </a:solidFill>
              </a:ln>
              <a:effectLst/>
            </c:spPr>
          </c:marker>
          <c:cat>
            <c:numRef>
              <c:f>Sheet1!$A$2:$A$25</c:f>
              <c:numCache>
                <c:formatCode>[$-F400]h:mm:ss\ AM/PM</c:formatCode>
                <c:ptCount val="24"/>
                <c:pt idx="0">
                  <c:v>0</c:v>
                </c:pt>
                <c:pt idx="1">
                  <c:v>100.04166666666667</c:v>
                </c:pt>
                <c:pt idx="2">
                  <c:v>8.3333333333342793E-2</c:v>
                </c:pt>
                <c:pt idx="3">
                  <c:v>0.12500000000001399</c:v>
                </c:pt>
                <c:pt idx="4">
                  <c:v>0.166666666666686</c:v>
                </c:pt>
                <c:pt idx="5">
                  <c:v>0.20833333333335699</c:v>
                </c:pt>
                <c:pt idx="6">
                  <c:v>0.25000000000002798</c:v>
                </c:pt>
                <c:pt idx="7">
                  <c:v>0.29166666666669999</c:v>
                </c:pt>
                <c:pt idx="8">
                  <c:v>0.33333333333337101</c:v>
                </c:pt>
                <c:pt idx="9">
                  <c:v>0.37500000000004302</c:v>
                </c:pt>
                <c:pt idx="10">
                  <c:v>0.41666666666671398</c:v>
                </c:pt>
                <c:pt idx="11">
                  <c:v>0.458333333333385</c:v>
                </c:pt>
                <c:pt idx="12">
                  <c:v>0.50000000000005695</c:v>
                </c:pt>
                <c:pt idx="13">
                  <c:v>0.54166666666672802</c:v>
                </c:pt>
                <c:pt idx="14">
                  <c:v>0.58333333333339998</c:v>
                </c:pt>
                <c:pt idx="15">
                  <c:v>0.62500000000007105</c:v>
                </c:pt>
                <c:pt idx="16">
                  <c:v>0.66666666666674201</c:v>
                </c:pt>
                <c:pt idx="17">
                  <c:v>0.70833333333341397</c:v>
                </c:pt>
                <c:pt idx="18">
                  <c:v>0.75000000000008504</c:v>
                </c:pt>
                <c:pt idx="19">
                  <c:v>0.791666666666757</c:v>
                </c:pt>
                <c:pt idx="20">
                  <c:v>0.83333333333342796</c:v>
                </c:pt>
                <c:pt idx="21">
                  <c:v>0.87500000000009903</c:v>
                </c:pt>
                <c:pt idx="22">
                  <c:v>0.91666666666677099</c:v>
                </c:pt>
                <c:pt idx="23">
                  <c:v>0.95833333333344195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40</c:v>
                </c:pt>
                <c:pt idx="3">
                  <c:v>40</c:v>
                </c:pt>
                <c:pt idx="4">
                  <c:v>10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70</c:v>
                </c:pt>
                <c:pt idx="9">
                  <c:v>80</c:v>
                </c:pt>
                <c:pt idx="10">
                  <c:v>90</c:v>
                </c:pt>
                <c:pt idx="11">
                  <c:v>70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20</c:v>
                </c:pt>
                <c:pt idx="17">
                  <c:v>10</c:v>
                </c:pt>
                <c:pt idx="18">
                  <c:v>10</c:v>
                </c:pt>
                <c:pt idx="19">
                  <c:v>90</c:v>
                </c:pt>
                <c:pt idx="20">
                  <c:v>95</c:v>
                </c:pt>
                <c:pt idx="21">
                  <c:v>90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4C-8980-E96C3590DF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Provisioned</c:v>
                </c:pt>
              </c:strCache>
            </c:strRef>
          </c:tx>
          <c:spPr>
            <a:ln w="28575" cap="rnd">
              <a:solidFill>
                <a:srgbClr val="65D09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5D097"/>
              </a:solidFill>
              <a:ln w="9525">
                <a:solidFill>
                  <a:srgbClr val="65D097"/>
                </a:solidFill>
              </a:ln>
              <a:effectLst/>
            </c:spPr>
          </c:marker>
          <c:cat>
            <c:numRef>
              <c:f>Sheet1!$A$2:$A$25</c:f>
              <c:numCache>
                <c:formatCode>[$-F400]h:mm:ss\ AM/PM</c:formatCode>
                <c:ptCount val="24"/>
                <c:pt idx="0">
                  <c:v>0</c:v>
                </c:pt>
                <c:pt idx="1">
                  <c:v>100.04166666666667</c:v>
                </c:pt>
                <c:pt idx="2">
                  <c:v>8.3333333333342793E-2</c:v>
                </c:pt>
                <c:pt idx="3">
                  <c:v>0.12500000000001399</c:v>
                </c:pt>
                <c:pt idx="4">
                  <c:v>0.166666666666686</c:v>
                </c:pt>
                <c:pt idx="5">
                  <c:v>0.20833333333335699</c:v>
                </c:pt>
                <c:pt idx="6">
                  <c:v>0.25000000000002798</c:v>
                </c:pt>
                <c:pt idx="7">
                  <c:v>0.29166666666669999</c:v>
                </c:pt>
                <c:pt idx="8">
                  <c:v>0.33333333333337101</c:v>
                </c:pt>
                <c:pt idx="9">
                  <c:v>0.37500000000004302</c:v>
                </c:pt>
                <c:pt idx="10">
                  <c:v>0.41666666666671398</c:v>
                </c:pt>
                <c:pt idx="11">
                  <c:v>0.458333333333385</c:v>
                </c:pt>
                <c:pt idx="12">
                  <c:v>0.50000000000005695</c:v>
                </c:pt>
                <c:pt idx="13">
                  <c:v>0.54166666666672802</c:v>
                </c:pt>
                <c:pt idx="14">
                  <c:v>0.58333333333339998</c:v>
                </c:pt>
                <c:pt idx="15">
                  <c:v>0.62500000000007105</c:v>
                </c:pt>
                <c:pt idx="16">
                  <c:v>0.66666666666674201</c:v>
                </c:pt>
                <c:pt idx="17">
                  <c:v>0.70833333333341397</c:v>
                </c:pt>
                <c:pt idx="18">
                  <c:v>0.75000000000008504</c:v>
                </c:pt>
                <c:pt idx="19">
                  <c:v>0.791666666666757</c:v>
                </c:pt>
                <c:pt idx="20">
                  <c:v>0.83333333333342796</c:v>
                </c:pt>
                <c:pt idx="21">
                  <c:v>0.87500000000009903</c:v>
                </c:pt>
                <c:pt idx="22">
                  <c:v>0.91666666666677099</c:v>
                </c:pt>
                <c:pt idx="23">
                  <c:v>0.95833333333344195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95</c:v>
                </c:pt>
                <c:pt idx="1">
                  <c:v>95</c:v>
                </c:pt>
                <c:pt idx="2">
                  <c:v>95</c:v>
                </c:pt>
                <c:pt idx="3">
                  <c:v>95</c:v>
                </c:pt>
                <c:pt idx="4">
                  <c:v>95</c:v>
                </c:pt>
                <c:pt idx="5">
                  <c:v>95</c:v>
                </c:pt>
                <c:pt idx="6">
                  <c:v>95</c:v>
                </c:pt>
                <c:pt idx="7">
                  <c:v>95</c:v>
                </c:pt>
                <c:pt idx="8">
                  <c:v>95</c:v>
                </c:pt>
                <c:pt idx="9">
                  <c:v>95</c:v>
                </c:pt>
                <c:pt idx="10">
                  <c:v>95</c:v>
                </c:pt>
                <c:pt idx="11">
                  <c:v>95</c:v>
                </c:pt>
                <c:pt idx="12">
                  <c:v>95</c:v>
                </c:pt>
                <c:pt idx="13">
                  <c:v>95</c:v>
                </c:pt>
                <c:pt idx="14">
                  <c:v>95</c:v>
                </c:pt>
                <c:pt idx="15">
                  <c:v>95</c:v>
                </c:pt>
                <c:pt idx="16">
                  <c:v>95</c:v>
                </c:pt>
                <c:pt idx="17">
                  <c:v>95</c:v>
                </c:pt>
                <c:pt idx="18">
                  <c:v>95</c:v>
                </c:pt>
                <c:pt idx="19">
                  <c:v>95</c:v>
                </c:pt>
                <c:pt idx="20">
                  <c:v>95</c:v>
                </c:pt>
                <c:pt idx="21">
                  <c:v>95</c:v>
                </c:pt>
                <c:pt idx="22">
                  <c:v>95</c:v>
                </c:pt>
                <c:pt idx="2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CD-464C-8980-E96C3590D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1562368"/>
        <c:axId val="1021998240"/>
      </c:lineChart>
      <c:catAx>
        <c:axId val="1021562368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998240"/>
        <c:crosses val="autoZero"/>
        <c:auto val="1"/>
        <c:lblAlgn val="ctr"/>
        <c:lblOffset val="100"/>
        <c:noMultiLvlLbl val="0"/>
      </c:catAx>
      <c:valAx>
        <c:axId val="102199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56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sizing =</a:t>
            </a: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Cloud consumption </a:t>
            </a:r>
            <a:b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baseline="0" dirty="0" err="1">
                <a:solidFill>
                  <a:schemeClr val="bg1"/>
                </a:solidFill>
                <a:latin typeface="Wingdings" panose="05000000000000000000" pitchFamily="2" charset="2"/>
              </a:rPr>
              <a:t>â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Workload</c:v>
                </c:pt>
              </c:strCache>
            </c:strRef>
          </c:tx>
          <c:spPr>
            <a:ln w="28575" cap="rnd">
              <a:solidFill>
                <a:srgbClr val="5CC3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CC3FF"/>
              </a:solidFill>
              <a:ln w="9525">
                <a:solidFill>
                  <a:srgbClr val="5CC3FF"/>
                </a:solidFill>
              </a:ln>
              <a:effectLst/>
            </c:spPr>
          </c:marker>
          <c:cat>
            <c:numRef>
              <c:f>Sheet1!$A$2:$A$25</c:f>
              <c:numCache>
                <c:formatCode>[$-F400]h:mm:ss\ AM/PM</c:formatCode>
                <c:ptCount val="24"/>
                <c:pt idx="0">
                  <c:v>0</c:v>
                </c:pt>
                <c:pt idx="1">
                  <c:v>100.04166666666667</c:v>
                </c:pt>
                <c:pt idx="2">
                  <c:v>8.3333333333342793E-2</c:v>
                </c:pt>
                <c:pt idx="3">
                  <c:v>0.12500000000001399</c:v>
                </c:pt>
                <c:pt idx="4">
                  <c:v>0.166666666666686</c:v>
                </c:pt>
                <c:pt idx="5">
                  <c:v>0.20833333333335699</c:v>
                </c:pt>
                <c:pt idx="6">
                  <c:v>0.25000000000002798</c:v>
                </c:pt>
                <c:pt idx="7">
                  <c:v>0.29166666666669999</c:v>
                </c:pt>
                <c:pt idx="8">
                  <c:v>0.33333333333337101</c:v>
                </c:pt>
                <c:pt idx="9">
                  <c:v>0.37500000000004302</c:v>
                </c:pt>
                <c:pt idx="10">
                  <c:v>0.41666666666671398</c:v>
                </c:pt>
                <c:pt idx="11">
                  <c:v>0.458333333333385</c:v>
                </c:pt>
                <c:pt idx="12">
                  <c:v>0.50000000000005695</c:v>
                </c:pt>
                <c:pt idx="13">
                  <c:v>0.54166666666672802</c:v>
                </c:pt>
                <c:pt idx="14">
                  <c:v>0.58333333333339998</c:v>
                </c:pt>
                <c:pt idx="15">
                  <c:v>0.62500000000007105</c:v>
                </c:pt>
                <c:pt idx="16">
                  <c:v>0.66666666666674201</c:v>
                </c:pt>
                <c:pt idx="17">
                  <c:v>0.70833333333341397</c:v>
                </c:pt>
                <c:pt idx="18">
                  <c:v>0.75000000000008504</c:v>
                </c:pt>
                <c:pt idx="19">
                  <c:v>0.791666666666757</c:v>
                </c:pt>
                <c:pt idx="20">
                  <c:v>0.83333333333342796</c:v>
                </c:pt>
                <c:pt idx="21">
                  <c:v>0.87500000000009903</c:v>
                </c:pt>
                <c:pt idx="22">
                  <c:v>0.91666666666677099</c:v>
                </c:pt>
                <c:pt idx="23">
                  <c:v>0.95833333333344195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40</c:v>
                </c:pt>
                <c:pt idx="3">
                  <c:v>40</c:v>
                </c:pt>
                <c:pt idx="4">
                  <c:v>10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70</c:v>
                </c:pt>
                <c:pt idx="9">
                  <c:v>80</c:v>
                </c:pt>
                <c:pt idx="10">
                  <c:v>90</c:v>
                </c:pt>
                <c:pt idx="11">
                  <c:v>70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20</c:v>
                </c:pt>
                <c:pt idx="17">
                  <c:v>10</c:v>
                </c:pt>
                <c:pt idx="18">
                  <c:v>10</c:v>
                </c:pt>
                <c:pt idx="19">
                  <c:v>90</c:v>
                </c:pt>
                <c:pt idx="20">
                  <c:v>95</c:v>
                </c:pt>
                <c:pt idx="21">
                  <c:v>90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8E-8948-9681-F33056B774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Provisioned</c:v>
                </c:pt>
              </c:strCache>
            </c:strRef>
          </c:tx>
          <c:spPr>
            <a:ln w="28575" cap="rnd">
              <a:solidFill>
                <a:srgbClr val="65D09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5D097"/>
              </a:solidFill>
              <a:ln w="9525">
                <a:solidFill>
                  <a:srgbClr val="65D097"/>
                </a:solidFill>
              </a:ln>
              <a:effectLst/>
            </c:spPr>
          </c:marker>
          <c:cat>
            <c:numRef>
              <c:f>Sheet1!$A$2:$A$25</c:f>
              <c:numCache>
                <c:formatCode>[$-F400]h:mm:ss\ AM/PM</c:formatCode>
                <c:ptCount val="24"/>
                <c:pt idx="0">
                  <c:v>0</c:v>
                </c:pt>
                <c:pt idx="1">
                  <c:v>100.04166666666667</c:v>
                </c:pt>
                <c:pt idx="2">
                  <c:v>8.3333333333342793E-2</c:v>
                </c:pt>
                <c:pt idx="3">
                  <c:v>0.12500000000001399</c:v>
                </c:pt>
                <c:pt idx="4">
                  <c:v>0.166666666666686</c:v>
                </c:pt>
                <c:pt idx="5">
                  <c:v>0.20833333333335699</c:v>
                </c:pt>
                <c:pt idx="6">
                  <c:v>0.25000000000002798</c:v>
                </c:pt>
                <c:pt idx="7">
                  <c:v>0.29166666666669999</c:v>
                </c:pt>
                <c:pt idx="8">
                  <c:v>0.33333333333337101</c:v>
                </c:pt>
                <c:pt idx="9">
                  <c:v>0.37500000000004302</c:v>
                </c:pt>
                <c:pt idx="10">
                  <c:v>0.41666666666671398</c:v>
                </c:pt>
                <c:pt idx="11">
                  <c:v>0.458333333333385</c:v>
                </c:pt>
                <c:pt idx="12">
                  <c:v>0.50000000000005695</c:v>
                </c:pt>
                <c:pt idx="13">
                  <c:v>0.54166666666672802</c:v>
                </c:pt>
                <c:pt idx="14">
                  <c:v>0.58333333333339998</c:v>
                </c:pt>
                <c:pt idx="15">
                  <c:v>0.62500000000007105</c:v>
                </c:pt>
                <c:pt idx="16">
                  <c:v>0.66666666666674201</c:v>
                </c:pt>
                <c:pt idx="17">
                  <c:v>0.70833333333341397</c:v>
                </c:pt>
                <c:pt idx="18">
                  <c:v>0.75000000000008504</c:v>
                </c:pt>
                <c:pt idx="19">
                  <c:v>0.791666666666757</c:v>
                </c:pt>
                <c:pt idx="20">
                  <c:v>0.83333333333342796</c:v>
                </c:pt>
                <c:pt idx="21">
                  <c:v>0.87500000000009903</c:v>
                </c:pt>
                <c:pt idx="22">
                  <c:v>0.91666666666677099</c:v>
                </c:pt>
                <c:pt idx="23">
                  <c:v>0.95833333333344195</c:v>
                </c:pt>
              </c:numCache>
            </c:numRef>
          </c:cat>
          <c:val>
            <c:numRef>
              <c:f>Sheet1!$C$2:$C$25</c:f>
              <c:numCache>
                <c:formatCode>0.00</c:formatCode>
                <c:ptCount val="24"/>
                <c:pt idx="0">
                  <c:v>15</c:v>
                </c:pt>
                <c:pt idx="1">
                  <c:v>15</c:v>
                </c:pt>
                <c:pt idx="2">
                  <c:v>45</c:v>
                </c:pt>
                <c:pt idx="3">
                  <c:v>45</c:v>
                </c:pt>
                <c:pt idx="4">
                  <c:v>15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75</c:v>
                </c:pt>
                <c:pt idx="9">
                  <c:v>85</c:v>
                </c:pt>
                <c:pt idx="10">
                  <c:v>95</c:v>
                </c:pt>
                <c:pt idx="11">
                  <c:v>70</c:v>
                </c:pt>
                <c:pt idx="12">
                  <c:v>35</c:v>
                </c:pt>
                <c:pt idx="13">
                  <c:v>35</c:v>
                </c:pt>
                <c:pt idx="14">
                  <c:v>35</c:v>
                </c:pt>
                <c:pt idx="15">
                  <c:v>35</c:v>
                </c:pt>
                <c:pt idx="16">
                  <c:v>25</c:v>
                </c:pt>
                <c:pt idx="17">
                  <c:v>15</c:v>
                </c:pt>
                <c:pt idx="18">
                  <c:v>15</c:v>
                </c:pt>
                <c:pt idx="19">
                  <c:v>95</c:v>
                </c:pt>
                <c:pt idx="20">
                  <c:v>100</c:v>
                </c:pt>
                <c:pt idx="21">
                  <c:v>95</c:v>
                </c:pt>
                <c:pt idx="22">
                  <c:v>15</c:v>
                </c:pt>
                <c:pt idx="2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8E-8948-9681-F33056B774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1562368"/>
        <c:axId val="1021998240"/>
      </c:lineChart>
      <c:catAx>
        <c:axId val="1021562368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998240"/>
        <c:crosses val="autoZero"/>
        <c:auto val="1"/>
        <c:lblAlgn val="ctr"/>
        <c:lblOffset val="100"/>
        <c:noMultiLvlLbl val="0"/>
      </c:catAx>
      <c:valAx>
        <c:axId val="102199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56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6417F6-8B5B-42F4-8AF0-0BCBC1E23D82}" type="datetime1">
              <a:rPr lang="en-GB" smtClean="0"/>
              <a:t>13/10/2022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9D4A-BB35-4BC8-9F7C-2FFFAAC30736}" type="datetime1">
              <a:rPr lang="en-GB" smtClean="0"/>
              <a:pPr/>
              <a:t>13/10/2022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5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5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66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964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2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667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090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179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8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62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932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45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174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38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9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docs.microsoft.com/en-us/azure/azure-netapp-files/azure-netapp-files-performance-consideration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netapp-files/cross-region-replication-introduction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zure-netapp-files/cross-region-replication-introduction" TargetMode="Externa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svg"/><Relationship Id="rId18" Type="http://schemas.openxmlformats.org/officeDocument/2006/relationships/image" Target="../media/image57.jpe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5.svg"/><Relationship Id="rId7" Type="http://schemas.openxmlformats.org/officeDocument/2006/relationships/image" Target="../media/image6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1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15.svg"/><Relationship Id="rId10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3.png"/><Relationship Id="rId7" Type="http://schemas.openxmlformats.org/officeDocument/2006/relationships/hyperlink" Target="https://aka.ms/ANF-benchmark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microsoft.com/en-us/azure/azure-netapp-files/azure-netapp-files-register" TargetMode="External"/><Relationship Id="rId11" Type="http://schemas.openxmlformats.org/officeDocument/2006/relationships/image" Target="../media/image21.svg"/><Relationship Id="rId5" Type="http://schemas.openxmlformats.org/officeDocument/2006/relationships/hyperlink" Target="https://docs.microsoft.com/en-us/azure/azure-netapp-files/whats-new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cloud.netapp.com/azure-netapp-files" TargetMode="External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83" y="1663435"/>
            <a:ext cx="10850216" cy="2003898"/>
          </a:xfrm>
        </p:spPr>
        <p:txBody>
          <a:bodyPr rtlCol="0"/>
          <a:lstStyle/>
          <a:p>
            <a:pPr algn="r" rtl="0"/>
            <a:r>
              <a:rPr lang="en-GB" sz="4800" dirty="0"/>
              <a:t>Azure NetApp Files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 dirty="0"/>
              <a:t>Enterprise Grade File Services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EC6F56-7573-6C40-B609-4B46C8EE6F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95" b="10595"/>
          <a:stretch>
            <a:fillRect/>
          </a:stretch>
        </p:blipFill>
        <p:spPr>
          <a:xfrm flipH="1">
            <a:off x="862444" y="1190347"/>
            <a:ext cx="3758883" cy="2962698"/>
          </a:xfrm>
        </p:spPr>
      </p:pic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BF724A9-4B6E-0846-A5D3-371D990DD8AB}"/>
              </a:ext>
            </a:extLst>
          </p:cNvPr>
          <p:cNvSpPr txBox="1">
            <a:spLocks/>
          </p:cNvSpPr>
          <p:nvPr/>
        </p:nvSpPr>
        <p:spPr>
          <a:xfrm>
            <a:off x="1845265" y="4882144"/>
            <a:ext cx="8501470" cy="7622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dirty="0"/>
              <a:t>Welsh Azure User Group</a:t>
            </a:r>
          </a:p>
          <a:p>
            <a:pPr algn="ctr"/>
            <a:r>
              <a:rPr lang="en-GB" sz="3200" dirty="0"/>
              <a:t>20</a:t>
            </a:r>
            <a:r>
              <a:rPr lang="en-GB" sz="3200" baseline="30000" dirty="0"/>
              <a:t>th</a:t>
            </a:r>
            <a:r>
              <a:rPr lang="en-GB" sz="3200" dirty="0"/>
              <a:t> April 2022</a:t>
            </a:r>
          </a:p>
        </p:txBody>
      </p:sp>
      <p:pic>
        <p:nvPicPr>
          <p:cNvPr id="1026" name="Picture 2" descr="Welsh Azure User Group (@welshazure) / Twitter">
            <a:extLst>
              <a:ext uri="{FF2B5EF4-FFF2-40B4-BE49-F238E27FC236}">
                <a16:creationId xmlns:a16="http://schemas.microsoft.com/office/drawing/2014/main" id="{BB51D974-F25E-5D60-2AD1-183FC67A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258" y="4064416"/>
            <a:ext cx="2260298" cy="22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3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7"/>
    </mc:Choice>
    <mc:Fallback xmlns="">
      <p:transition spd="slow" advTm="114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41000-0991-ED44-8958-88464DBB3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057" y="1915968"/>
            <a:ext cx="10695885" cy="30260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10000"/>
              </a:lnSpc>
            </a:pPr>
            <a:r>
              <a:rPr lang="en-US" sz="3600" b="1" dirty="0">
                <a:solidFill>
                  <a:schemeClr val="accent6"/>
                </a:solidFill>
              </a:rPr>
              <a:t>“MICROSOFT AZURE NETAPP FILES IS AN AZURE FIRST-PARTY SERVICE SUPPLIED BY MICROSOFT”.</a:t>
            </a:r>
            <a:endParaRPr lang="en-GB" sz="3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910EA36D-AE78-8840-ACAD-02FF61AF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10</a:t>
            </a:fld>
            <a:endParaRPr lang="en-GB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590C1661-002E-3E49-9C2A-7AAFDC41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A0A56BF5-069D-C5BE-7145-667614144D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43587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41000-0991-ED44-8958-88464DBB3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057" y="1162878"/>
            <a:ext cx="10695885" cy="2494871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Widest choice of file protocols (NFSv3, NFSv4.1, SMB3) in Azure (99.99% SLA)</a:t>
            </a:r>
          </a:p>
          <a:p>
            <a:pPr marL="285750" indent="-285750" algn="l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Most advanced enterprise data management (NetApp</a:t>
            </a:r>
            <a:r>
              <a:rPr lang="en-US" baseline="30000" dirty="0">
                <a:solidFill>
                  <a:schemeClr val="accent6"/>
                </a:solidFill>
              </a:rPr>
              <a:t>®</a:t>
            </a:r>
            <a:r>
              <a:rPr lang="en-US" dirty="0">
                <a:solidFill>
                  <a:schemeClr val="accent6"/>
                </a:solidFill>
              </a:rPr>
              <a:t> Snapshot</a:t>
            </a:r>
            <a:r>
              <a:rPr lang="en-US" baseline="30000" dirty="0">
                <a:solidFill>
                  <a:schemeClr val="accent6"/>
                </a:solidFill>
              </a:rPr>
              <a:t>™</a:t>
            </a:r>
            <a:r>
              <a:rPr lang="en-US" dirty="0">
                <a:solidFill>
                  <a:schemeClr val="accent6"/>
                </a:solidFill>
              </a:rPr>
              <a:t> copies, clones, and replication)</a:t>
            </a:r>
          </a:p>
          <a:p>
            <a:pPr marL="285750" indent="-285750" algn="l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Azure consistent experience, support, and billing–Azure portal, not marketplace!</a:t>
            </a:r>
          </a:p>
          <a:p>
            <a:pPr marL="285750" indent="-285750" algn="l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On-premises-class performance with multiple tiers (standard, premium &amp; Ultra)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algn="l"/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3A4DDB-C5A8-DE4B-826B-244527A1BC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34144" y="3061257"/>
            <a:ext cx="2382386" cy="613702"/>
          </a:xfrm>
        </p:spPr>
        <p:txBody>
          <a:bodyPr anchor="b"/>
          <a:lstStyle/>
          <a:p>
            <a:r>
              <a:rPr lang="en-GB" dirty="0"/>
              <a:t>Standard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AD20AC-163B-2340-9015-08229EB5C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34144" y="3674959"/>
            <a:ext cx="2382386" cy="176548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it-IT" sz="1900" b="1" dirty="0" err="1"/>
              <a:t>IOPs</a:t>
            </a:r>
            <a:br>
              <a:rPr lang="it-IT" sz="1900" dirty="0"/>
            </a:br>
            <a:r>
              <a:rPr lang="it-IT" sz="1900" dirty="0"/>
              <a:t>1,000 (16K) per 1TiB</a:t>
            </a:r>
          </a:p>
          <a:p>
            <a:pPr algn="l"/>
            <a:r>
              <a:rPr lang="it-IT" sz="1900" dirty="0"/>
              <a:t>--------------------------</a:t>
            </a:r>
          </a:p>
          <a:p>
            <a:pPr algn="l"/>
            <a:r>
              <a:rPr lang="en-US" sz="1900" b="1" dirty="0"/>
              <a:t>Throughput</a:t>
            </a:r>
          </a:p>
          <a:p>
            <a:pPr algn="l"/>
            <a:r>
              <a:rPr lang="en-US" sz="1900" dirty="0"/>
              <a:t>16MiBps per 1TiB</a:t>
            </a:r>
          </a:p>
          <a:p>
            <a:pPr algn="l"/>
            <a:endParaRPr lang="it-IT" dirty="0"/>
          </a:p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6AB636-0AFE-A444-BB26-B1F2B3145D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17672" y="3061257"/>
            <a:ext cx="2382386" cy="613702"/>
          </a:xfrm>
        </p:spPr>
        <p:txBody>
          <a:bodyPr/>
          <a:lstStyle/>
          <a:p>
            <a:r>
              <a:rPr lang="en-GB" dirty="0"/>
              <a:t>Premium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8B4D85-CABA-0141-88C2-A12E46F3E5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17672" y="3674959"/>
            <a:ext cx="2382386" cy="1765488"/>
          </a:xfrm>
        </p:spPr>
        <p:txBody>
          <a:bodyPr>
            <a:normAutofit fontScale="92500"/>
          </a:bodyPr>
          <a:lstStyle/>
          <a:p>
            <a:pPr algn="l">
              <a:lnSpc>
                <a:spcPct val="120000"/>
              </a:lnSpc>
            </a:pPr>
            <a:r>
              <a:rPr lang="it-IT" sz="1700" b="1" dirty="0" err="1"/>
              <a:t>IOPs</a:t>
            </a:r>
            <a:br>
              <a:rPr lang="it-IT" sz="1700" dirty="0"/>
            </a:br>
            <a:r>
              <a:rPr lang="it-IT" sz="1700" dirty="0"/>
              <a:t>4,000 (16K) per 1TiB</a:t>
            </a:r>
          </a:p>
          <a:p>
            <a:pPr algn="l">
              <a:lnSpc>
                <a:spcPct val="120000"/>
              </a:lnSpc>
            </a:pPr>
            <a:r>
              <a:rPr lang="it-IT" sz="1700" dirty="0"/>
              <a:t>--------------------------</a:t>
            </a:r>
          </a:p>
          <a:p>
            <a:pPr algn="l">
              <a:lnSpc>
                <a:spcPct val="120000"/>
              </a:lnSpc>
            </a:pPr>
            <a:r>
              <a:rPr lang="en-US" sz="1700" b="1" dirty="0"/>
              <a:t>Throughput</a:t>
            </a:r>
          </a:p>
          <a:p>
            <a:pPr algn="l">
              <a:lnSpc>
                <a:spcPct val="120000"/>
              </a:lnSpc>
            </a:pPr>
            <a:r>
              <a:rPr lang="en-US" sz="1700" dirty="0"/>
              <a:t>64MiBps per 1TiB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636B9D-0A78-234C-A476-465C43ECA4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01199" y="3061257"/>
            <a:ext cx="2382386" cy="613702"/>
          </a:xfrm>
        </p:spPr>
        <p:txBody>
          <a:bodyPr/>
          <a:lstStyle/>
          <a:p>
            <a:r>
              <a:rPr lang="en-GB" dirty="0"/>
              <a:t>Ultra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B0A331-F903-7E4D-830E-9FDA388AD2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01199" y="3674959"/>
            <a:ext cx="2382386" cy="176548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it-IT" sz="1900" b="1" dirty="0" err="1"/>
              <a:t>IOPs</a:t>
            </a:r>
            <a:endParaRPr lang="it-IT" sz="1900" b="1" dirty="0"/>
          </a:p>
          <a:p>
            <a:pPr algn="l"/>
            <a:r>
              <a:rPr lang="it-IT" sz="1900" b="1" dirty="0"/>
              <a:t>8</a:t>
            </a:r>
            <a:r>
              <a:rPr lang="it-IT" sz="1900" dirty="0"/>
              <a:t>,000 (16K) per 1TiB</a:t>
            </a:r>
          </a:p>
          <a:p>
            <a:pPr algn="l"/>
            <a:r>
              <a:rPr lang="it-IT" sz="1900" dirty="0"/>
              <a:t>--------------------------</a:t>
            </a:r>
          </a:p>
          <a:p>
            <a:pPr algn="l"/>
            <a:r>
              <a:rPr lang="en-US" sz="1900" b="1" dirty="0"/>
              <a:t>Throughput</a:t>
            </a:r>
          </a:p>
          <a:p>
            <a:pPr algn="l"/>
            <a:r>
              <a:rPr lang="en-US" sz="1900" dirty="0"/>
              <a:t>128MiBps per 1TiB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69102B-1EDC-0D46-8DC6-DB305B37CD42}"/>
              </a:ext>
            </a:extLst>
          </p:cNvPr>
          <p:cNvSpPr txBox="1"/>
          <p:nvPr/>
        </p:nvSpPr>
        <p:spPr>
          <a:xfrm>
            <a:off x="616226" y="5635487"/>
            <a:ext cx="109131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NetApp ONTAP</a:t>
            </a:r>
            <a:r>
              <a:rPr lang="en-US" b="1" baseline="30000" dirty="0">
                <a:solidFill>
                  <a:srgbClr val="FFFFFF"/>
                </a:solidFill>
              </a:rPr>
              <a:t>®</a:t>
            </a:r>
            <a:r>
              <a:rPr lang="en-US" b="1" dirty="0">
                <a:solidFill>
                  <a:srgbClr val="FFFFFF"/>
                </a:solidFill>
              </a:rPr>
              <a:t> and flash technology as a fully managed Azure service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910EA36D-AE78-8840-ACAD-02FF61AF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11</a:t>
            </a:fld>
            <a:endParaRPr lang="en-GB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DF3CE552-0D1A-E744-90B8-42641809A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C8AF1A8-B2A9-C90D-60EC-855CC72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77800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6EEB-1CB3-2447-9904-5F2758F7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12</a:t>
            </a:fld>
            <a:endParaRPr lang="en-GB" noProof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69E68-1D64-1147-BFDF-44B8B13E503F}"/>
              </a:ext>
            </a:extLst>
          </p:cNvPr>
          <p:cNvGrpSpPr/>
          <p:nvPr/>
        </p:nvGrpSpPr>
        <p:grpSpPr>
          <a:xfrm>
            <a:off x="1253966" y="1452196"/>
            <a:ext cx="9071344" cy="1092775"/>
            <a:chOff x="1873731" y="2102846"/>
            <a:chExt cx="9071344" cy="10927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4CAFFA-A1AC-734C-A59B-A27822BA4E04}"/>
                </a:ext>
              </a:extLst>
            </p:cNvPr>
            <p:cNvSpPr/>
            <p:nvPr/>
          </p:nvSpPr>
          <p:spPr bwMode="auto">
            <a:xfrm>
              <a:off x="1873731" y="2518166"/>
              <a:ext cx="2599632" cy="6774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Azure NetApp Account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US East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1BA6D0-E45D-B64B-8ACA-27D57D8471F5}"/>
                </a:ext>
              </a:extLst>
            </p:cNvPr>
            <p:cNvSpPr/>
            <p:nvPr/>
          </p:nvSpPr>
          <p:spPr bwMode="auto">
            <a:xfrm>
              <a:off x="8345443" y="2518166"/>
              <a:ext cx="2599632" cy="6774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Azure NetApp Account x</a:t>
              </a:r>
            </a:p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Region x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CDA925-3F90-3948-934A-AD1DEFE026A3}"/>
                </a:ext>
              </a:extLst>
            </p:cNvPr>
            <p:cNvSpPr/>
            <p:nvPr/>
          </p:nvSpPr>
          <p:spPr bwMode="auto">
            <a:xfrm>
              <a:off x="4566862" y="2518166"/>
              <a:ext cx="2599632" cy="6774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Azure NetApp Account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2" name="Connector: Elbow 24">
              <a:extLst>
                <a:ext uri="{FF2B5EF4-FFF2-40B4-BE49-F238E27FC236}">
                  <a16:creationId xmlns:a16="http://schemas.microsoft.com/office/drawing/2014/main" id="{001A9157-7AE0-F346-AF68-7840E6DA6CDD}"/>
                </a:ext>
              </a:extLst>
            </p:cNvPr>
            <p:cNvCxnSpPr>
              <a:cxnSpLocks/>
              <a:stCxn id="26" idx="2"/>
              <a:endCxn id="19" idx="0"/>
            </p:cNvCxnSpPr>
            <p:nvPr/>
          </p:nvCxnSpPr>
          <p:spPr>
            <a:xfrm rot="5400000">
              <a:off x="4719027" y="557367"/>
              <a:ext cx="415320" cy="350627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headEnd type="none"/>
              <a:tailEnd type="non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7">
              <a:extLst>
                <a:ext uri="{FF2B5EF4-FFF2-40B4-BE49-F238E27FC236}">
                  <a16:creationId xmlns:a16="http://schemas.microsoft.com/office/drawing/2014/main" id="{DBF34662-2C99-604D-9200-504B4AE817D5}"/>
                </a:ext>
              </a:extLst>
            </p:cNvPr>
            <p:cNvCxnSpPr>
              <a:cxnSpLocks/>
              <a:stCxn id="26" idx="2"/>
              <a:endCxn id="21" idx="0"/>
            </p:cNvCxnSpPr>
            <p:nvPr/>
          </p:nvCxnSpPr>
          <p:spPr>
            <a:xfrm rot="5400000">
              <a:off x="6065592" y="1903932"/>
              <a:ext cx="415320" cy="81314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headEnd type="none"/>
              <a:tailEnd type="non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30">
              <a:extLst>
                <a:ext uri="{FF2B5EF4-FFF2-40B4-BE49-F238E27FC236}">
                  <a16:creationId xmlns:a16="http://schemas.microsoft.com/office/drawing/2014/main" id="{08832B87-6810-0A47-9CBE-6B29FEEF7086}"/>
                </a:ext>
              </a:extLst>
            </p:cNvPr>
            <p:cNvCxnSpPr>
              <a:cxnSpLocks/>
              <a:stCxn id="26" idx="2"/>
              <a:endCxn id="20" idx="0"/>
            </p:cNvCxnSpPr>
            <p:nvPr/>
          </p:nvCxnSpPr>
          <p:spPr>
            <a:xfrm rot="16200000" flipH="1">
              <a:off x="7954882" y="827789"/>
              <a:ext cx="415320" cy="296543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headEnd type="none"/>
              <a:tailEnd type="non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64D1CB-76F9-464E-8EE8-DB942A43BD3D}"/>
                </a:ext>
              </a:extLst>
            </p:cNvPr>
            <p:cNvSpPr txBox="1"/>
            <p:nvPr/>
          </p:nvSpPr>
          <p:spPr>
            <a:xfrm>
              <a:off x="7157876" y="2606739"/>
              <a:ext cx="1183515" cy="4889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… up to 10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2C66187-63EE-4343-8761-94104D6465E9}"/>
              </a:ext>
            </a:extLst>
          </p:cNvPr>
          <p:cNvSpPr/>
          <p:nvPr/>
        </p:nvSpPr>
        <p:spPr bwMode="auto">
          <a:xfrm>
            <a:off x="4038600" y="905507"/>
            <a:ext cx="4042922" cy="546689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Azure Subscription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F661AC-1B99-5A45-8EE3-3A57049A155D}"/>
              </a:ext>
            </a:extLst>
          </p:cNvPr>
          <p:cNvGrpSpPr/>
          <p:nvPr/>
        </p:nvGrpSpPr>
        <p:grpSpPr>
          <a:xfrm>
            <a:off x="1264416" y="2544972"/>
            <a:ext cx="8065184" cy="1660258"/>
            <a:chOff x="1873731" y="2906097"/>
            <a:chExt cx="7778449" cy="16602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3777E3-0E32-0342-9C5C-3DB85563FEB2}"/>
                </a:ext>
              </a:extLst>
            </p:cNvPr>
            <p:cNvSpPr/>
            <p:nvPr/>
          </p:nvSpPr>
          <p:spPr bwMode="auto">
            <a:xfrm>
              <a:off x="1873731" y="3693219"/>
              <a:ext cx="2151420" cy="873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Capacity Pool 1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Ultra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4 - 500 TiB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4BF438-5F50-EA4C-934F-82A9155B617F}"/>
                </a:ext>
              </a:extLst>
            </p:cNvPr>
            <p:cNvSpPr/>
            <p:nvPr/>
          </p:nvSpPr>
          <p:spPr bwMode="auto">
            <a:xfrm>
              <a:off x="4191814" y="3693219"/>
              <a:ext cx="2151420" cy="873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Capacity Pool 2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Premium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4 - 500 TiB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FCD9A0-ECED-9449-B7F2-A44D52B8ABE7}"/>
                </a:ext>
              </a:extLst>
            </p:cNvPr>
            <p:cNvSpPr/>
            <p:nvPr/>
          </p:nvSpPr>
          <p:spPr bwMode="auto">
            <a:xfrm>
              <a:off x="7500760" y="3693219"/>
              <a:ext cx="2151420" cy="873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Capacity Pool N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Standard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4 - 500 TiB</a:t>
              </a:r>
            </a:p>
          </p:txBody>
        </p:sp>
        <p:cxnSp>
          <p:nvCxnSpPr>
            <p:cNvPr id="31" name="Connector: Elbow 17">
              <a:extLst>
                <a:ext uri="{FF2B5EF4-FFF2-40B4-BE49-F238E27FC236}">
                  <a16:creationId xmlns:a16="http://schemas.microsoft.com/office/drawing/2014/main" id="{402C0E71-73B0-2647-8574-064F07259432}"/>
                </a:ext>
              </a:extLst>
            </p:cNvPr>
            <p:cNvCxnSpPr>
              <a:cxnSpLocks/>
              <a:stCxn id="19" idx="2"/>
              <a:endCxn id="28" idx="0"/>
            </p:cNvCxnSpPr>
            <p:nvPr/>
          </p:nvCxnSpPr>
          <p:spPr>
            <a:xfrm rot="5400000">
              <a:off x="2605127" y="3250411"/>
              <a:ext cx="787122" cy="98493"/>
            </a:xfrm>
            <a:prstGeom prst="bentConnector3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18">
              <a:extLst>
                <a:ext uri="{FF2B5EF4-FFF2-40B4-BE49-F238E27FC236}">
                  <a16:creationId xmlns:a16="http://schemas.microsoft.com/office/drawing/2014/main" id="{E78069F6-8413-DE4F-ACEF-806BCE3E2E1E}"/>
                </a:ext>
              </a:extLst>
            </p:cNvPr>
            <p:cNvCxnSpPr>
              <a:cxnSpLocks/>
              <a:stCxn id="19" idx="2"/>
              <a:endCxn id="29" idx="0"/>
            </p:cNvCxnSpPr>
            <p:nvPr/>
          </p:nvCxnSpPr>
          <p:spPr>
            <a:xfrm rot="16200000" flipH="1">
              <a:off x="3764169" y="2189863"/>
              <a:ext cx="787122" cy="22195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21">
              <a:extLst>
                <a:ext uri="{FF2B5EF4-FFF2-40B4-BE49-F238E27FC236}">
                  <a16:creationId xmlns:a16="http://schemas.microsoft.com/office/drawing/2014/main" id="{0F305046-17F1-FD40-A6AF-C30AA8E47FE9}"/>
                </a:ext>
              </a:extLst>
            </p:cNvPr>
            <p:cNvCxnSpPr>
              <a:cxnSpLocks/>
              <a:stCxn id="19" idx="2"/>
              <a:endCxn id="30" idx="0"/>
            </p:cNvCxnSpPr>
            <p:nvPr/>
          </p:nvCxnSpPr>
          <p:spPr>
            <a:xfrm rot="16200000" flipH="1">
              <a:off x="5418641" y="535390"/>
              <a:ext cx="787122" cy="5528536"/>
            </a:xfrm>
            <a:prstGeom prst="bentConnector3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2A1654-2D3D-CF4F-A132-8FE41203F9A9}"/>
                </a:ext>
              </a:extLst>
            </p:cNvPr>
            <p:cNvSpPr txBox="1"/>
            <p:nvPr/>
          </p:nvSpPr>
          <p:spPr>
            <a:xfrm>
              <a:off x="6336626" y="3875510"/>
              <a:ext cx="1141438" cy="488943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… up to 25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358CFC-A569-D642-A940-8BEE49F2F1CB}"/>
              </a:ext>
            </a:extLst>
          </p:cNvPr>
          <p:cNvGrpSpPr/>
          <p:nvPr/>
        </p:nvGrpSpPr>
        <p:grpSpPr>
          <a:xfrm>
            <a:off x="1294738" y="4208806"/>
            <a:ext cx="5487724" cy="1823721"/>
            <a:chOff x="1944967" y="5234507"/>
            <a:chExt cx="5487724" cy="1739959"/>
          </a:xfrm>
        </p:grpSpPr>
        <p:cxnSp>
          <p:nvCxnSpPr>
            <p:cNvPr id="36" name="Connector: Elbow 33">
              <a:extLst>
                <a:ext uri="{FF2B5EF4-FFF2-40B4-BE49-F238E27FC236}">
                  <a16:creationId xmlns:a16="http://schemas.microsoft.com/office/drawing/2014/main" id="{38573DCB-664B-AE40-AD8B-02C57E2849B1}"/>
                </a:ext>
              </a:extLst>
            </p:cNvPr>
            <p:cNvCxnSpPr>
              <a:cxnSpLocks/>
              <a:stCxn id="28" idx="2"/>
              <a:endCxn id="41" idx="5"/>
            </p:cNvCxnSpPr>
            <p:nvPr/>
          </p:nvCxnSpPr>
          <p:spPr>
            <a:xfrm rot="5400000">
              <a:off x="2409117" y="5355469"/>
              <a:ext cx="698618" cy="456693"/>
            </a:xfrm>
            <a:prstGeom prst="bentConnector4">
              <a:avLst>
                <a:gd name="adj1" fmla="val 48988"/>
                <a:gd name="adj2" fmla="val 95281"/>
              </a:avLst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8634FE4-1B64-6145-8C02-8BE0764E2C51}"/>
                </a:ext>
              </a:extLst>
            </p:cNvPr>
            <p:cNvGrpSpPr/>
            <p:nvPr/>
          </p:nvGrpSpPr>
          <p:grpSpPr>
            <a:xfrm>
              <a:off x="6262469" y="5933122"/>
              <a:ext cx="1170222" cy="1041342"/>
              <a:chOff x="6262469" y="5933122"/>
              <a:chExt cx="1170222" cy="1041342"/>
            </a:xfrm>
          </p:grpSpPr>
          <p:sp>
            <p:nvSpPr>
              <p:cNvPr id="45" name="Freeform 182">
                <a:extLst>
                  <a:ext uri="{FF2B5EF4-FFF2-40B4-BE49-F238E27FC236}">
                    <a16:creationId xmlns:a16="http://schemas.microsoft.com/office/drawing/2014/main" id="{7DE88C97-D487-0D41-B083-B552B77FD43D}"/>
                  </a:ext>
                </a:extLst>
              </p:cNvPr>
              <p:cNvSpPr/>
              <p:nvPr/>
            </p:nvSpPr>
            <p:spPr bwMode="auto">
              <a:xfrm>
                <a:off x="6262469" y="5933122"/>
                <a:ext cx="1170222" cy="1041342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0C2EC4D-214B-7441-853F-0CC9D2E682B8}"/>
                  </a:ext>
                </a:extLst>
              </p:cNvPr>
              <p:cNvSpPr txBox="1"/>
              <p:nvPr/>
            </p:nvSpPr>
            <p:spPr>
              <a:xfrm>
                <a:off x="6406935" y="6221555"/>
                <a:ext cx="910308" cy="634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1A1A1A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Vol z</a:t>
                </a:r>
              </a:p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100GiB</a:t>
                </a:r>
                <a:b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– 100TiB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6FB1A72-1523-594E-B19C-1299129A4752}"/>
                </a:ext>
              </a:extLst>
            </p:cNvPr>
            <p:cNvGrpSpPr/>
            <p:nvPr/>
          </p:nvGrpSpPr>
          <p:grpSpPr>
            <a:xfrm>
              <a:off x="3466083" y="5933122"/>
              <a:ext cx="1170222" cy="1041342"/>
              <a:chOff x="5610611" y="5933122"/>
              <a:chExt cx="1170222" cy="1041342"/>
            </a:xfrm>
          </p:grpSpPr>
          <p:sp>
            <p:nvSpPr>
              <p:cNvPr id="43" name="Freeform 182">
                <a:extLst>
                  <a:ext uri="{FF2B5EF4-FFF2-40B4-BE49-F238E27FC236}">
                    <a16:creationId xmlns:a16="http://schemas.microsoft.com/office/drawing/2014/main" id="{2AE63CBE-395B-6B43-8E50-22F3CCE57FC9}"/>
                  </a:ext>
                </a:extLst>
              </p:cNvPr>
              <p:cNvSpPr/>
              <p:nvPr/>
            </p:nvSpPr>
            <p:spPr bwMode="auto">
              <a:xfrm>
                <a:off x="5610611" y="5933122"/>
                <a:ext cx="1170222" cy="1041342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1033DA0-EC85-E540-BF31-783494C48E31}"/>
                  </a:ext>
                </a:extLst>
              </p:cNvPr>
              <p:cNvSpPr txBox="1"/>
              <p:nvPr/>
            </p:nvSpPr>
            <p:spPr>
              <a:xfrm>
                <a:off x="5689168" y="6221555"/>
                <a:ext cx="982619" cy="634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>
                    <a:ea typeface="Segoe UI" panose="020B0502040204020203" pitchFamily="34" charset="0"/>
                    <a:cs typeface="Segoe UI" panose="020B0502040204020203" pitchFamily="34" charset="0"/>
                  </a:rPr>
                  <a:t>Vol 2</a:t>
                </a:r>
              </a:p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>
                    <a:ea typeface="Segoe UI" panose="020B0502040204020203" pitchFamily="34" charset="0"/>
                    <a:cs typeface="Segoe UI" panose="020B0502040204020203" pitchFamily="34" charset="0"/>
                  </a:rPr>
                  <a:t>100GiB</a:t>
                </a:r>
                <a:br>
                  <a:rPr lang="en-US" sz="1600"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600">
                    <a:ea typeface="Segoe UI" panose="020B0502040204020203" pitchFamily="34" charset="0"/>
                    <a:cs typeface="Segoe UI" panose="020B0502040204020203" pitchFamily="34" charset="0"/>
                  </a:rPr>
                  <a:t>– 100TiB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18C82E5-C86C-A141-9BD5-8C104FBD22AC}"/>
                </a:ext>
              </a:extLst>
            </p:cNvPr>
            <p:cNvGrpSpPr/>
            <p:nvPr/>
          </p:nvGrpSpPr>
          <p:grpSpPr>
            <a:xfrm>
              <a:off x="1944967" y="5933124"/>
              <a:ext cx="1170222" cy="1041342"/>
              <a:chOff x="5610611" y="5933124"/>
              <a:chExt cx="1170222" cy="1041342"/>
            </a:xfrm>
          </p:grpSpPr>
          <p:sp>
            <p:nvSpPr>
              <p:cNvPr id="41" name="Freeform 182">
                <a:extLst>
                  <a:ext uri="{FF2B5EF4-FFF2-40B4-BE49-F238E27FC236}">
                    <a16:creationId xmlns:a16="http://schemas.microsoft.com/office/drawing/2014/main" id="{3F1D90C2-B75A-184B-AE37-6D9EA52F31F7}"/>
                  </a:ext>
                </a:extLst>
              </p:cNvPr>
              <p:cNvSpPr/>
              <p:nvPr/>
            </p:nvSpPr>
            <p:spPr bwMode="auto">
              <a:xfrm>
                <a:off x="5610611" y="5933124"/>
                <a:ext cx="1170222" cy="1041342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7918B6-A353-724D-B2DE-978D28BACD5E}"/>
                  </a:ext>
                </a:extLst>
              </p:cNvPr>
              <p:cNvSpPr txBox="1"/>
              <p:nvPr/>
            </p:nvSpPr>
            <p:spPr>
              <a:xfrm>
                <a:off x="5722574" y="6221557"/>
                <a:ext cx="942811" cy="634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Vol 1</a:t>
                </a:r>
              </a:p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100GiB</a:t>
                </a:r>
                <a:b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– 100TiB</a:t>
                </a:r>
              </a:p>
            </p:txBody>
          </p:sp>
        </p:grpSp>
      </p:grpSp>
      <p:cxnSp>
        <p:nvCxnSpPr>
          <p:cNvPr id="48" name="Connector: Elbow 57">
            <a:extLst>
              <a:ext uri="{FF2B5EF4-FFF2-40B4-BE49-F238E27FC236}">
                <a16:creationId xmlns:a16="http://schemas.microsoft.com/office/drawing/2014/main" id="{21613C8B-0CBE-E440-AE72-21AC15E28D2C}"/>
              </a:ext>
            </a:extLst>
          </p:cNvPr>
          <p:cNvCxnSpPr>
            <a:cxnSpLocks/>
          </p:cNvCxnSpPr>
          <p:nvPr/>
        </p:nvCxnSpPr>
        <p:spPr>
          <a:xfrm flipH="1" flipV="1">
            <a:off x="3415474" y="4566384"/>
            <a:ext cx="2796386" cy="381156"/>
          </a:xfrm>
          <a:prstGeom prst="bentConnector3">
            <a:avLst>
              <a:gd name="adj1" fmla="val -173"/>
            </a:avLst>
          </a:prstGeom>
          <a:ln w="19050"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0B4FAAA-152A-C443-B584-11845BA753E9}"/>
              </a:ext>
            </a:extLst>
          </p:cNvPr>
          <p:cNvSpPr txBox="1"/>
          <p:nvPr/>
        </p:nvSpPr>
        <p:spPr>
          <a:xfrm>
            <a:off x="7365828" y="4664687"/>
            <a:ext cx="360868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Up to 12.5 PiB of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Enterprise NAS storage under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 single </a:t>
            </a:r>
            <a:r>
              <a:rPr lang="en-US" sz="2000" i="1" dirty="0">
                <a:solidFill>
                  <a:schemeClr val="bg1"/>
                </a:solidFill>
              </a:rPr>
              <a:t>Azure NetApp Account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</p:txBody>
      </p:sp>
      <p:cxnSp>
        <p:nvCxnSpPr>
          <p:cNvPr id="63" name="Connector: Elbow 33">
            <a:extLst>
              <a:ext uri="{FF2B5EF4-FFF2-40B4-BE49-F238E27FC236}">
                <a16:creationId xmlns:a16="http://schemas.microsoft.com/office/drawing/2014/main" id="{F6DD6505-D201-B749-BD39-8C4842451565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2302214" y="4566386"/>
            <a:ext cx="1098751" cy="374666"/>
          </a:xfrm>
          <a:prstGeom prst="bentConnector3">
            <a:avLst>
              <a:gd name="adj1" fmla="val 101438"/>
            </a:avLst>
          </a:prstGeom>
          <a:ln w="190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14DFDE8-A33D-3940-B209-DD23E66434B3}"/>
              </a:ext>
            </a:extLst>
          </p:cNvPr>
          <p:cNvSpPr txBox="1"/>
          <p:nvPr/>
        </p:nvSpPr>
        <p:spPr>
          <a:xfrm>
            <a:off x="4014897" y="5210228"/>
            <a:ext cx="1500819" cy="4889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Segoe UI Semibold" panose="020B0702040204020203" pitchFamily="34" charset="0"/>
              </a:rPr>
              <a:t>… up to 500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ED7585-DB72-6E48-B414-15C36706E51B}"/>
              </a:ext>
            </a:extLst>
          </p:cNvPr>
          <p:cNvSpPr txBox="1"/>
          <p:nvPr/>
        </p:nvSpPr>
        <p:spPr>
          <a:xfrm>
            <a:off x="6550781" y="1984814"/>
            <a:ext cx="1183515" cy="48894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 dirty="0">
                <a:solidFill>
                  <a:schemeClr val="bg1"/>
                </a:solidFill>
                <a:cs typeface="Segoe UI Semibold" panose="020B0702040204020203" pitchFamily="34" charset="0"/>
              </a:rPr>
              <a:t>… up to 10</a:t>
            </a:r>
          </a:p>
        </p:txBody>
      </p:sp>
      <p:sp>
        <p:nvSpPr>
          <p:cNvPr id="51" name="Footer Placeholder 2">
            <a:extLst>
              <a:ext uri="{FF2B5EF4-FFF2-40B4-BE49-F238E27FC236}">
                <a16:creationId xmlns:a16="http://schemas.microsoft.com/office/drawing/2014/main" id="{24534BBF-EFA9-D645-B727-544B8A9B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0" name="Date Placeholder 1">
            <a:extLst>
              <a:ext uri="{FF2B5EF4-FFF2-40B4-BE49-F238E27FC236}">
                <a16:creationId xmlns:a16="http://schemas.microsoft.com/office/drawing/2014/main" id="{F918FE83-AE65-8D73-3480-DF41E2F9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11397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9" grpId="0"/>
      <p:bldP spid="72" grpId="0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69102B-1EDC-0D46-8DC6-DB305B37CD42}"/>
              </a:ext>
            </a:extLst>
          </p:cNvPr>
          <p:cNvSpPr txBox="1"/>
          <p:nvPr/>
        </p:nvSpPr>
        <p:spPr>
          <a:xfrm>
            <a:off x="616226" y="5635487"/>
            <a:ext cx="1091316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NetApp ONTAP</a:t>
            </a:r>
            <a:r>
              <a:rPr lang="en-US" b="1" baseline="30000" dirty="0">
                <a:solidFill>
                  <a:srgbClr val="FFFFFF"/>
                </a:solidFill>
              </a:rPr>
              <a:t>®</a:t>
            </a:r>
            <a:r>
              <a:rPr lang="en-US" b="1" dirty="0">
                <a:solidFill>
                  <a:srgbClr val="FFFFFF"/>
                </a:solidFill>
              </a:rPr>
              <a:t> and flash technology as a fully managed Azure service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88A680-851A-9549-954B-276E76A464BC}"/>
              </a:ext>
            </a:extLst>
          </p:cNvPr>
          <p:cNvSpPr/>
          <p:nvPr/>
        </p:nvSpPr>
        <p:spPr>
          <a:xfrm>
            <a:off x="8616437" y="2320355"/>
            <a:ext cx="659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=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BAED7E03-BE59-C448-91B2-B0144A1DB718}"/>
              </a:ext>
            </a:extLst>
          </p:cNvPr>
          <p:cNvSpPr txBox="1">
            <a:spLocks/>
          </p:cNvSpPr>
          <p:nvPr/>
        </p:nvSpPr>
        <p:spPr>
          <a:xfrm>
            <a:off x="9068652" y="3717122"/>
            <a:ext cx="2692389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Performance</a:t>
            </a:r>
          </a:p>
        </p:txBody>
      </p:sp>
      <p:pic>
        <p:nvPicPr>
          <p:cNvPr id="29" name="Graphic 28" descr="Gauge">
            <a:extLst>
              <a:ext uri="{FF2B5EF4-FFF2-40B4-BE49-F238E27FC236}">
                <a16:creationId xmlns:a16="http://schemas.microsoft.com/office/drawing/2014/main" id="{76746A04-139D-5A49-9F60-E8EBE2F7D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9558" y="1828636"/>
            <a:ext cx="1720463" cy="1720463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DDA1D2-B7D7-004A-B999-48B1A4EAD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84813"/>
              </p:ext>
            </p:extLst>
          </p:nvPr>
        </p:nvGraphicFramePr>
        <p:xfrm>
          <a:off x="485611" y="2040340"/>
          <a:ext cx="4377352" cy="1508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854">
                  <a:extLst>
                    <a:ext uri="{9D8B030D-6E8A-4147-A177-3AD203B41FA5}">
                      <a16:colId xmlns:a16="http://schemas.microsoft.com/office/drawing/2014/main" val="3000474260"/>
                    </a:ext>
                  </a:extLst>
                </a:gridCol>
                <a:gridCol w="2751498">
                  <a:extLst>
                    <a:ext uri="{9D8B030D-6E8A-4147-A177-3AD203B41FA5}">
                      <a16:colId xmlns:a16="http://schemas.microsoft.com/office/drawing/2014/main" val="192086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4"/>
                          </a:solidFill>
                          <a:latin typeface="+mn-lt"/>
                        </a:rPr>
                        <a:t>Service level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4"/>
                          </a:solidFill>
                          <a:latin typeface="+mn-lt"/>
                        </a:rPr>
                        <a:t>Throughput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71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Ultra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128MiB/s per 1TiB quota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38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Premium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64MiB/s per 1TiB quota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18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Standard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16MiB/s per 1TiB quota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37146"/>
                  </a:ext>
                </a:extLst>
              </a:tr>
            </a:tbl>
          </a:graphicData>
        </a:graphic>
      </p:graphicFrame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C46C6CB3-5EE5-6D43-B091-33DD2A9EC816}"/>
              </a:ext>
            </a:extLst>
          </p:cNvPr>
          <p:cNvSpPr txBox="1">
            <a:spLocks/>
          </p:cNvSpPr>
          <p:nvPr/>
        </p:nvSpPr>
        <p:spPr>
          <a:xfrm>
            <a:off x="1451003" y="3717122"/>
            <a:ext cx="2692389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Service Level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F9E79C-173D-1949-B1AF-1946E0AFD402}"/>
              </a:ext>
            </a:extLst>
          </p:cNvPr>
          <p:cNvSpPr/>
          <p:nvPr/>
        </p:nvSpPr>
        <p:spPr>
          <a:xfrm>
            <a:off x="5659642" y="2427184"/>
            <a:ext cx="4876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19468767-05DB-DB4E-9016-F8BA1D15C663}"/>
              </a:ext>
            </a:extLst>
          </p:cNvPr>
          <p:cNvSpPr txBox="1">
            <a:spLocks/>
          </p:cNvSpPr>
          <p:nvPr/>
        </p:nvSpPr>
        <p:spPr>
          <a:xfrm>
            <a:off x="6410230" y="3717122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Volume quota</a:t>
            </a:r>
          </a:p>
        </p:txBody>
      </p:sp>
      <p:sp>
        <p:nvSpPr>
          <p:cNvPr id="36" name="Freeform 182">
            <a:extLst>
              <a:ext uri="{FF2B5EF4-FFF2-40B4-BE49-F238E27FC236}">
                <a16:creationId xmlns:a16="http://schemas.microsoft.com/office/drawing/2014/main" id="{12F35BF0-7DA2-7F48-B432-9A113F9433CB}"/>
              </a:ext>
            </a:extLst>
          </p:cNvPr>
          <p:cNvSpPr/>
          <p:nvPr/>
        </p:nvSpPr>
        <p:spPr bwMode="auto">
          <a:xfrm>
            <a:off x="6846573" y="2224440"/>
            <a:ext cx="1367445" cy="126974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03D8B2-C21F-704D-ADF6-D68D380751B0}"/>
              </a:ext>
            </a:extLst>
          </p:cNvPr>
          <p:cNvSpPr txBox="1"/>
          <p:nvPr/>
        </p:nvSpPr>
        <p:spPr>
          <a:xfrm>
            <a:off x="616227" y="6011025"/>
            <a:ext cx="10913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https://docs.microsoft.com/en-us/azure/azure-netapp-files/azure-netapp-files-performance-considerations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05256E-DBFB-6749-A587-56A2C287DBB4}"/>
              </a:ext>
            </a:extLst>
          </p:cNvPr>
          <p:cNvSpPr txBox="1"/>
          <p:nvPr/>
        </p:nvSpPr>
        <p:spPr>
          <a:xfrm>
            <a:off x="616226" y="4587707"/>
            <a:ext cx="53104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Example: 50 TiB premium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pool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performance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50 x 64 MiB/s = 3.2 GiB/s (all-up)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CD2CD4-1576-4948-AD9B-4B31B4C03A7E}"/>
              </a:ext>
            </a:extLst>
          </p:cNvPr>
          <p:cNvSpPr txBox="1"/>
          <p:nvPr/>
        </p:nvSpPr>
        <p:spPr>
          <a:xfrm>
            <a:off x="6778894" y="4587707"/>
            <a:ext cx="15029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Volume size 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10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TiB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148313-29D9-E948-BCBA-7258F020805B}"/>
              </a:ext>
            </a:extLst>
          </p:cNvPr>
          <p:cNvSpPr txBox="1"/>
          <p:nvPr/>
        </p:nvSpPr>
        <p:spPr>
          <a:xfrm>
            <a:off x="9147596" y="4587707"/>
            <a:ext cx="280429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Volume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performance 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10 x 64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MiB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/s = 640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MiB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/s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D6555CBA-0B41-3945-A25A-383217F5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13</a:t>
            </a:fld>
            <a:endParaRPr lang="en-GB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7048BCE0-9061-5540-A971-27FB91B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E8560912-6E04-1DFB-AB0A-BB7C67B4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221122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511786" cy="365760"/>
          </a:xfrm>
        </p:spPr>
        <p:txBody>
          <a:bodyPr rtlCol="0"/>
          <a:lstStyle/>
          <a:p>
            <a:pPr rtl="0"/>
            <a:r>
              <a:rPr lang="en-GB" dirty="0"/>
              <a:t>Sizing for Performance – Auto QoS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14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67B124-7B70-7E4A-A352-C0242698303D}"/>
              </a:ext>
            </a:extLst>
          </p:cNvPr>
          <p:cNvCxnSpPr/>
          <p:nvPr/>
        </p:nvCxnSpPr>
        <p:spPr>
          <a:xfrm>
            <a:off x="2432221" y="5366325"/>
            <a:ext cx="73275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A1E567A6-37DD-ED4F-8676-3AE93565970C}"/>
              </a:ext>
            </a:extLst>
          </p:cNvPr>
          <p:cNvSpPr txBox="1">
            <a:spLocks/>
          </p:cNvSpPr>
          <p:nvPr/>
        </p:nvSpPr>
        <p:spPr>
          <a:xfrm>
            <a:off x="4766151" y="5506165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Capacity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D35E3BF-4F7C-3D48-909E-1558427CB8FC}"/>
              </a:ext>
            </a:extLst>
          </p:cNvPr>
          <p:cNvSpPr txBox="1">
            <a:spLocks/>
          </p:cNvSpPr>
          <p:nvPr/>
        </p:nvSpPr>
        <p:spPr>
          <a:xfrm>
            <a:off x="8229091" y="5387178"/>
            <a:ext cx="2240130" cy="3518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10 TiB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ABF85B-D063-6442-BFB7-54CEBE47AED2}"/>
              </a:ext>
            </a:extLst>
          </p:cNvPr>
          <p:cNvCxnSpPr>
            <a:cxnSpLocks/>
          </p:cNvCxnSpPr>
          <p:nvPr/>
        </p:nvCxnSpPr>
        <p:spPr>
          <a:xfrm flipV="1">
            <a:off x="2432221" y="1686340"/>
            <a:ext cx="1" cy="3679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42981215-622E-194B-B6F5-B25D40FF2BE5}"/>
              </a:ext>
            </a:extLst>
          </p:cNvPr>
          <p:cNvSpPr txBox="1">
            <a:spLocks/>
          </p:cNvSpPr>
          <p:nvPr/>
        </p:nvSpPr>
        <p:spPr>
          <a:xfrm rot="16200000">
            <a:off x="972717" y="3388344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63E1B99-5F67-1B47-829F-7E75CEFA24AB}"/>
              </a:ext>
            </a:extLst>
          </p:cNvPr>
          <p:cNvSpPr txBox="1">
            <a:spLocks/>
          </p:cNvSpPr>
          <p:nvPr/>
        </p:nvSpPr>
        <p:spPr>
          <a:xfrm>
            <a:off x="789805" y="1698790"/>
            <a:ext cx="2240130" cy="3518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1280 MiB/s</a:t>
            </a:r>
          </a:p>
        </p:txBody>
      </p:sp>
      <p:sp>
        <p:nvSpPr>
          <p:cNvPr id="15" name="Magnetic Disk 14">
            <a:extLst>
              <a:ext uri="{FF2B5EF4-FFF2-40B4-BE49-F238E27FC236}">
                <a16:creationId xmlns:a16="http://schemas.microsoft.com/office/drawing/2014/main" id="{555430BB-B747-7243-939A-47FE098AE2BE}"/>
              </a:ext>
            </a:extLst>
          </p:cNvPr>
          <p:cNvSpPr/>
          <p:nvPr/>
        </p:nvSpPr>
        <p:spPr>
          <a:xfrm>
            <a:off x="3392020" y="2862468"/>
            <a:ext cx="2822804" cy="2119397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  <a:p>
            <a:pPr algn="ctr"/>
            <a:r>
              <a:rPr lang="en-GB" dirty="0"/>
              <a:t>4 TiB / 512 MiB/s</a:t>
            </a:r>
          </a:p>
        </p:txBody>
      </p:sp>
      <p:sp>
        <p:nvSpPr>
          <p:cNvPr id="30" name="Magnetic Disk 29">
            <a:extLst>
              <a:ext uri="{FF2B5EF4-FFF2-40B4-BE49-F238E27FC236}">
                <a16:creationId xmlns:a16="http://schemas.microsoft.com/office/drawing/2014/main" id="{34678154-F90F-5547-8CE8-752B926E5E82}"/>
              </a:ext>
            </a:extLst>
          </p:cNvPr>
          <p:cNvSpPr/>
          <p:nvPr/>
        </p:nvSpPr>
        <p:spPr>
          <a:xfrm>
            <a:off x="7593047" y="1698789"/>
            <a:ext cx="2166731" cy="1163679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Backup</a:t>
            </a:r>
          </a:p>
          <a:p>
            <a:pPr algn="ctr"/>
            <a:r>
              <a:rPr lang="en-GB" dirty="0"/>
              <a:t>4.5 TiB / 576 MiB/s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E237BCD7-E716-864F-87B0-07BEA4B264D2}"/>
              </a:ext>
            </a:extLst>
          </p:cNvPr>
          <p:cNvSpPr/>
          <p:nvPr/>
        </p:nvSpPr>
        <p:spPr>
          <a:xfrm>
            <a:off x="6194901" y="2556937"/>
            <a:ext cx="1387716" cy="671271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Shares</a:t>
            </a:r>
          </a:p>
        </p:txBody>
      </p:sp>
      <p:sp>
        <p:nvSpPr>
          <p:cNvPr id="32" name="Magnetic Disk 31">
            <a:extLst>
              <a:ext uri="{FF2B5EF4-FFF2-40B4-BE49-F238E27FC236}">
                <a16:creationId xmlns:a16="http://schemas.microsoft.com/office/drawing/2014/main" id="{A3101227-1FAF-F64A-B481-4A1E0F324D5C}"/>
              </a:ext>
            </a:extLst>
          </p:cNvPr>
          <p:cNvSpPr/>
          <p:nvPr/>
        </p:nvSpPr>
        <p:spPr>
          <a:xfrm>
            <a:off x="2487110" y="4582852"/>
            <a:ext cx="904909" cy="754287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Logs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CE1DDBFC-3876-2543-9858-1CA717F20416}"/>
              </a:ext>
            </a:extLst>
          </p:cNvPr>
          <p:cNvSpPr txBox="1">
            <a:spLocks/>
          </p:cNvSpPr>
          <p:nvPr/>
        </p:nvSpPr>
        <p:spPr>
          <a:xfrm>
            <a:off x="695745" y="1216383"/>
            <a:ext cx="10823706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10 TiB Ultra Capacity Pool Auto QoS (u</a:t>
            </a:r>
            <a:r>
              <a:rPr lang="en-US" sz="2000" dirty="0" err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ltra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service level = 1280 MiB/s)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04E601-BDD6-C844-9A4E-A15FAD751FE8}"/>
              </a:ext>
            </a:extLst>
          </p:cNvPr>
          <p:cNvSpPr txBox="1"/>
          <p:nvPr/>
        </p:nvSpPr>
        <p:spPr>
          <a:xfrm>
            <a:off x="6833286" y="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6552D91-18B5-8E4D-ABE7-8F37B204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E564CBD0-B559-B96F-48C2-75F44850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60533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511786" cy="365760"/>
          </a:xfrm>
        </p:spPr>
        <p:txBody>
          <a:bodyPr rtlCol="0"/>
          <a:lstStyle/>
          <a:p>
            <a:pPr rtl="0"/>
            <a:r>
              <a:rPr lang="en-GB" dirty="0"/>
              <a:t>Sizing for Performance – Manual QoS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15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67B124-7B70-7E4A-A352-C0242698303D}"/>
              </a:ext>
            </a:extLst>
          </p:cNvPr>
          <p:cNvCxnSpPr/>
          <p:nvPr/>
        </p:nvCxnSpPr>
        <p:spPr>
          <a:xfrm>
            <a:off x="2432221" y="5366325"/>
            <a:ext cx="73275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A1E567A6-37DD-ED4F-8676-3AE93565970C}"/>
              </a:ext>
            </a:extLst>
          </p:cNvPr>
          <p:cNvSpPr txBox="1">
            <a:spLocks/>
          </p:cNvSpPr>
          <p:nvPr/>
        </p:nvSpPr>
        <p:spPr>
          <a:xfrm>
            <a:off x="4766151" y="5506165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Capacity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D35E3BF-4F7C-3D48-909E-1558427CB8FC}"/>
              </a:ext>
            </a:extLst>
          </p:cNvPr>
          <p:cNvSpPr txBox="1">
            <a:spLocks/>
          </p:cNvSpPr>
          <p:nvPr/>
        </p:nvSpPr>
        <p:spPr>
          <a:xfrm>
            <a:off x="8229091" y="5387178"/>
            <a:ext cx="2240130" cy="3518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10 TiB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ABF85B-D063-6442-BFB7-54CEBE47AED2}"/>
              </a:ext>
            </a:extLst>
          </p:cNvPr>
          <p:cNvCxnSpPr>
            <a:cxnSpLocks/>
          </p:cNvCxnSpPr>
          <p:nvPr/>
        </p:nvCxnSpPr>
        <p:spPr>
          <a:xfrm flipV="1">
            <a:off x="2432221" y="1686340"/>
            <a:ext cx="1" cy="3679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42981215-622E-194B-B6F5-B25D40FF2BE5}"/>
              </a:ext>
            </a:extLst>
          </p:cNvPr>
          <p:cNvSpPr txBox="1">
            <a:spLocks/>
          </p:cNvSpPr>
          <p:nvPr/>
        </p:nvSpPr>
        <p:spPr>
          <a:xfrm rot="16200000">
            <a:off x="972717" y="3388344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63E1B99-5F67-1B47-829F-7E75CEFA24AB}"/>
              </a:ext>
            </a:extLst>
          </p:cNvPr>
          <p:cNvSpPr txBox="1">
            <a:spLocks/>
          </p:cNvSpPr>
          <p:nvPr/>
        </p:nvSpPr>
        <p:spPr>
          <a:xfrm>
            <a:off x="789805" y="1698790"/>
            <a:ext cx="2240130" cy="3518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1280 MiB/s</a:t>
            </a:r>
          </a:p>
        </p:txBody>
      </p:sp>
      <p:sp>
        <p:nvSpPr>
          <p:cNvPr id="15" name="Magnetic Disk 14">
            <a:extLst>
              <a:ext uri="{FF2B5EF4-FFF2-40B4-BE49-F238E27FC236}">
                <a16:creationId xmlns:a16="http://schemas.microsoft.com/office/drawing/2014/main" id="{555430BB-B747-7243-939A-47FE098AE2BE}"/>
              </a:ext>
            </a:extLst>
          </p:cNvPr>
          <p:cNvSpPr/>
          <p:nvPr/>
        </p:nvSpPr>
        <p:spPr>
          <a:xfrm>
            <a:off x="3392020" y="2862468"/>
            <a:ext cx="2822804" cy="2119397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  <a:p>
            <a:pPr algn="ctr"/>
            <a:r>
              <a:rPr lang="en-GB" dirty="0"/>
              <a:t>4 TiB / 704 MiB/s</a:t>
            </a:r>
          </a:p>
        </p:txBody>
      </p:sp>
      <p:sp>
        <p:nvSpPr>
          <p:cNvPr id="30" name="Magnetic Disk 29">
            <a:extLst>
              <a:ext uri="{FF2B5EF4-FFF2-40B4-BE49-F238E27FC236}">
                <a16:creationId xmlns:a16="http://schemas.microsoft.com/office/drawing/2014/main" id="{34678154-F90F-5547-8CE8-752B926E5E82}"/>
              </a:ext>
            </a:extLst>
          </p:cNvPr>
          <p:cNvSpPr/>
          <p:nvPr/>
        </p:nvSpPr>
        <p:spPr>
          <a:xfrm>
            <a:off x="7593047" y="1698789"/>
            <a:ext cx="2166731" cy="1163679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Backup</a:t>
            </a:r>
          </a:p>
          <a:p>
            <a:pPr algn="ctr"/>
            <a:r>
              <a:rPr lang="en-GB" dirty="0"/>
              <a:t>4.5 TiB / 256 MiB/s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E237BCD7-E716-864F-87B0-07BEA4B264D2}"/>
              </a:ext>
            </a:extLst>
          </p:cNvPr>
          <p:cNvSpPr/>
          <p:nvPr/>
        </p:nvSpPr>
        <p:spPr>
          <a:xfrm>
            <a:off x="6194901" y="2556937"/>
            <a:ext cx="1387716" cy="671271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Shares</a:t>
            </a:r>
          </a:p>
        </p:txBody>
      </p:sp>
      <p:sp>
        <p:nvSpPr>
          <p:cNvPr id="32" name="Magnetic Disk 31">
            <a:extLst>
              <a:ext uri="{FF2B5EF4-FFF2-40B4-BE49-F238E27FC236}">
                <a16:creationId xmlns:a16="http://schemas.microsoft.com/office/drawing/2014/main" id="{A3101227-1FAF-F64A-B481-4A1E0F324D5C}"/>
              </a:ext>
            </a:extLst>
          </p:cNvPr>
          <p:cNvSpPr/>
          <p:nvPr/>
        </p:nvSpPr>
        <p:spPr>
          <a:xfrm>
            <a:off x="2487110" y="4582852"/>
            <a:ext cx="904909" cy="754287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Logs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CE1DDBFC-3876-2543-9858-1CA717F20416}"/>
              </a:ext>
            </a:extLst>
          </p:cNvPr>
          <p:cNvSpPr txBox="1">
            <a:spLocks/>
          </p:cNvSpPr>
          <p:nvPr/>
        </p:nvSpPr>
        <p:spPr>
          <a:xfrm>
            <a:off x="695745" y="1216383"/>
            <a:ext cx="10823706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10 TiB Ultra Capacity Pool Manual QoS (u</a:t>
            </a:r>
            <a:r>
              <a:rPr lang="en-US" sz="2000" dirty="0" err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ltra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service level = 1280 MiB/s)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8D40AFAF-7C65-1C45-ABD6-3C9FD5F2FDF5}"/>
              </a:ext>
            </a:extLst>
          </p:cNvPr>
          <p:cNvSpPr txBox="1">
            <a:spLocks/>
          </p:cNvSpPr>
          <p:nvPr/>
        </p:nvSpPr>
        <p:spPr>
          <a:xfrm>
            <a:off x="7187107" y="4012190"/>
            <a:ext cx="3144975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Throughput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AD25F4-4456-A144-B2AC-4EE1A08C884D}"/>
              </a:ext>
            </a:extLst>
          </p:cNvPr>
          <p:cNvCxnSpPr>
            <a:cxnSpLocks/>
          </p:cNvCxnSpPr>
          <p:nvPr/>
        </p:nvCxnSpPr>
        <p:spPr>
          <a:xfrm flipV="1">
            <a:off x="8676412" y="3032138"/>
            <a:ext cx="1" cy="9592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3155DF-FDB7-7E42-A84E-A47F2CD0049A}"/>
              </a:ext>
            </a:extLst>
          </p:cNvPr>
          <p:cNvCxnSpPr>
            <a:cxnSpLocks/>
          </p:cNvCxnSpPr>
          <p:nvPr/>
        </p:nvCxnSpPr>
        <p:spPr>
          <a:xfrm flipH="1">
            <a:off x="6425514" y="4245054"/>
            <a:ext cx="11044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8D6C6BBE-4DA6-5F42-989A-FA9AA4E3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4" name="Date Placeholder 1">
            <a:extLst>
              <a:ext uri="{FF2B5EF4-FFF2-40B4-BE49-F238E27FC236}">
                <a16:creationId xmlns:a16="http://schemas.microsoft.com/office/drawing/2014/main" id="{9403537F-57B6-60F2-14C0-7620CF34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1594511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8103116" cy="365760"/>
          </a:xfrm>
        </p:spPr>
        <p:txBody>
          <a:bodyPr rtlCol="0"/>
          <a:lstStyle/>
          <a:p>
            <a:pPr rtl="0"/>
            <a:r>
              <a:rPr lang="en-GB" dirty="0"/>
              <a:t>Dynamic Volume Shaping - ANF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16</a:t>
            </a:fld>
            <a:endParaRPr lang="en-GB"/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9DF0D406-EABD-194B-8334-7E68A64BF2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3562658"/>
              </p:ext>
            </p:extLst>
          </p:nvPr>
        </p:nvGraphicFramePr>
        <p:xfrm>
          <a:off x="584200" y="1435100"/>
          <a:ext cx="5211763" cy="483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B475473B-DD35-394E-995F-1CC311A87A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15138"/>
              </p:ext>
            </p:extLst>
          </p:nvPr>
        </p:nvGraphicFramePr>
        <p:xfrm>
          <a:off x="6389688" y="1435100"/>
          <a:ext cx="5219700" cy="483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0A6F4CC-0BB5-604E-AADF-66AF4AC28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88C2F194-D71A-2EE5-DAD0-58B8285F5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5426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B2F74-1FA5-8947-BC33-223BBC62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17</a:t>
            </a:fld>
            <a:endParaRPr lang="en-GB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2F988-E012-C148-8207-F58A42F0A91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6211859" y="1238250"/>
            <a:ext cx="4797482" cy="4591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7D20BB-0995-B447-ACFC-C027F97266BA}"/>
              </a:ext>
            </a:extLst>
          </p:cNvPr>
          <p:cNvSpPr txBox="1"/>
          <p:nvPr/>
        </p:nvSpPr>
        <p:spPr>
          <a:xfrm>
            <a:off x="838200" y="1536174"/>
            <a:ext cx="48646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NetApp Files volumes can be flexed up &amp; down with no limitations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Files can only be decreased once every 24 hours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There are additional charges for snapshots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IO bursts are permitted but they are chargeable</a:t>
            </a:r>
          </a:p>
        </p:txBody>
      </p:sp>
      <p:sp>
        <p:nvSpPr>
          <p:cNvPr id="16" name="Title 18">
            <a:extLst>
              <a:ext uri="{FF2B5EF4-FFF2-40B4-BE49-F238E27FC236}">
                <a16:creationId xmlns:a16="http://schemas.microsoft.com/office/drawing/2014/main" id="{EE53ECB7-C35C-2845-B088-4DD2537C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993700" cy="365760"/>
          </a:xfrm>
        </p:spPr>
        <p:txBody>
          <a:bodyPr rtlCol="0"/>
          <a:lstStyle/>
          <a:p>
            <a:pPr rtl="0"/>
            <a:r>
              <a:rPr lang="en-GB" dirty="0"/>
              <a:t>Dynamic Volume Shaping – Azure Files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F608650-F2E5-CC49-83BD-A728AD36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BCE30E08-1D77-20D0-0CFE-4EA22E80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126055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B2F74-1FA5-8947-BC33-223BBC62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18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A5FC53-19BE-CD43-A6EB-8B899AD1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5693547" cy="365760"/>
          </a:xfrm>
        </p:spPr>
        <p:txBody>
          <a:bodyPr/>
          <a:lstStyle/>
          <a:p>
            <a:r>
              <a:rPr lang="en-GB" dirty="0"/>
              <a:t>Authentication - ANF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D20BB-0995-B447-ACFC-C027F97266BA}"/>
              </a:ext>
            </a:extLst>
          </p:cNvPr>
          <p:cNvSpPr txBox="1"/>
          <p:nvPr/>
        </p:nvSpPr>
        <p:spPr>
          <a:xfrm>
            <a:off x="838200" y="1536174"/>
            <a:ext cx="48646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Configuration of an Active Directory connection in Azure NetApp Files is simple and straight 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Connection configuration is added within the Azure portal ANF blade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Connectivity is required to Domain Controllers and DNS servers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6CC366-C937-5B45-A2B0-4ED25750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110" y="1236190"/>
            <a:ext cx="5937832" cy="4385619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7AABAEF-F281-6E48-91F3-D2768CD7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EE099787-09EB-1E60-F211-29B095C6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295475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B2F74-1FA5-8947-BC33-223BBC62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19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A5FC53-19BE-CD43-A6EB-8B899AD1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816850" cy="365760"/>
          </a:xfrm>
        </p:spPr>
        <p:txBody>
          <a:bodyPr/>
          <a:lstStyle/>
          <a:p>
            <a:r>
              <a:rPr lang="en-GB" dirty="0"/>
              <a:t>Authentication – Azure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D20BB-0995-B447-ACFC-C027F97266BA}"/>
              </a:ext>
            </a:extLst>
          </p:cNvPr>
          <p:cNvSpPr txBox="1"/>
          <p:nvPr/>
        </p:nvSpPr>
        <p:spPr>
          <a:xfrm>
            <a:off x="838200" y="1536174"/>
            <a:ext cx="48646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Files File Shares do not by default use Active Directory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There is a huge amount of configuration that needs to be completed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how-to video is included </a:t>
            </a:r>
            <a:r>
              <a:rPr lang="en-US" sz="2400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07FE4-BB4F-DE4F-B8F1-F93EBFC2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534" y="1259018"/>
            <a:ext cx="3723734" cy="4979857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2F4F65F-55E5-9542-ADEE-B6AFCA79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68BB15AC-7ABE-66E8-45B3-68F91A5E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348525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Currently working as a Cloud Solutions Architect at NetApp in the EMEA Azure Business Group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 &amp; Cloud Volumes ONTAP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</a:t>
            </a:fld>
            <a:endParaRPr lang="en-GB" dirty="0"/>
          </a:p>
        </p:txBody>
      </p:sp>
      <p:pic>
        <p:nvPicPr>
          <p:cNvPr id="14" name="Picture Placeholder 13" descr="A picture containing text&#10;&#10;Description automatically generated">
            <a:extLst>
              <a:ext uri="{FF2B5EF4-FFF2-40B4-BE49-F238E27FC236}">
                <a16:creationId xmlns:a16="http://schemas.microsoft.com/office/drawing/2014/main" id="{26CA299D-BC1F-B14C-A769-F1313B86E9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176" b="2176"/>
          <a:stretch>
            <a:fillRect/>
          </a:stretch>
        </p:blipFill>
        <p:spPr>
          <a:xfrm>
            <a:off x="7349737" y="1672143"/>
            <a:ext cx="2939167" cy="28048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4377" y="4442513"/>
            <a:ext cx="5387008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dirty="0"/>
              <a:t>Anthony MAshford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3AE8B2-52B1-554F-ABE5-487C59930B5A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blog.mashfords.com</a:t>
            </a: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1029887E-D3DB-5641-9270-DE652BAD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E6080585-DBCD-0942-85D9-AFC60EE4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8"/>
    </mc:Choice>
    <mc:Fallback xmlns="">
      <p:transition spd="slow" advTm="647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6999432" cy="365760"/>
          </a:xfrm>
        </p:spPr>
        <p:txBody>
          <a:bodyPr/>
          <a:lstStyle/>
          <a:p>
            <a:r>
              <a:rPr lang="en-GB" dirty="0"/>
              <a:t>Cross Region replication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19468767-05DB-DB4E-9016-F8BA1D15C663}"/>
              </a:ext>
            </a:extLst>
          </p:cNvPr>
          <p:cNvSpPr txBox="1">
            <a:spLocks/>
          </p:cNvSpPr>
          <p:nvPr/>
        </p:nvSpPr>
        <p:spPr>
          <a:xfrm>
            <a:off x="4975934" y="4417548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Source</a:t>
            </a:r>
          </a:p>
        </p:txBody>
      </p:sp>
      <p:sp>
        <p:nvSpPr>
          <p:cNvPr id="36" name="Freeform 182">
            <a:extLst>
              <a:ext uri="{FF2B5EF4-FFF2-40B4-BE49-F238E27FC236}">
                <a16:creationId xmlns:a16="http://schemas.microsoft.com/office/drawing/2014/main" id="{12F35BF0-7DA2-7F48-B432-9A113F9433CB}"/>
              </a:ext>
            </a:extLst>
          </p:cNvPr>
          <p:cNvSpPr/>
          <p:nvPr/>
        </p:nvSpPr>
        <p:spPr bwMode="auto">
          <a:xfrm>
            <a:off x="4948918" y="2115015"/>
            <a:ext cx="2294163" cy="2130248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D6555CBA-0B41-3945-A25A-383217F5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20</a:t>
            </a:fld>
            <a:endParaRPr lang="en-GB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7048BCE0-9061-5540-A971-27FB91B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BBB14-967F-DD47-BBFF-064DFD2EFEC9}"/>
              </a:ext>
            </a:extLst>
          </p:cNvPr>
          <p:cNvSpPr txBox="1"/>
          <p:nvPr/>
        </p:nvSpPr>
        <p:spPr>
          <a:xfrm>
            <a:off x="972754" y="5987018"/>
            <a:ext cx="10874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https://docs.microsoft.com/en-us/azure/azure-netapp-files/cross-region-replication-introduction</a:t>
            </a:r>
            <a:r>
              <a:rPr lang="en-GB" dirty="0"/>
              <a:t> 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BCCC1DAF-EA00-81CF-667A-EA43CEB5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2574704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6999432" cy="365760"/>
          </a:xfrm>
        </p:spPr>
        <p:txBody>
          <a:bodyPr/>
          <a:lstStyle/>
          <a:p>
            <a:r>
              <a:rPr lang="en-GB" dirty="0"/>
              <a:t>Cross Region replication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D6555CBA-0B41-3945-A25A-383217F5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7048BCE0-9061-5540-A971-27FB91B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A94B034-DB6D-A74C-B688-14A3BAECD204}"/>
              </a:ext>
            </a:extLst>
          </p:cNvPr>
          <p:cNvSpPr txBox="1">
            <a:spLocks/>
          </p:cNvSpPr>
          <p:nvPr/>
        </p:nvSpPr>
        <p:spPr>
          <a:xfrm>
            <a:off x="1598408" y="3239537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Source</a:t>
            </a:r>
          </a:p>
        </p:txBody>
      </p:sp>
      <p:sp>
        <p:nvSpPr>
          <p:cNvPr id="10" name="Freeform 182">
            <a:extLst>
              <a:ext uri="{FF2B5EF4-FFF2-40B4-BE49-F238E27FC236}">
                <a16:creationId xmlns:a16="http://schemas.microsoft.com/office/drawing/2014/main" id="{C4B91E87-1350-524C-AA2F-1C953A1B3266}"/>
              </a:ext>
            </a:extLst>
          </p:cNvPr>
          <p:cNvSpPr/>
          <p:nvPr/>
        </p:nvSpPr>
        <p:spPr bwMode="auto">
          <a:xfrm>
            <a:off x="2034751" y="1746855"/>
            <a:ext cx="1367445" cy="126974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72BB52A-7008-9741-9318-DD84042B1A2E}"/>
              </a:ext>
            </a:extLst>
          </p:cNvPr>
          <p:cNvSpPr/>
          <p:nvPr/>
        </p:nvSpPr>
        <p:spPr>
          <a:xfrm>
            <a:off x="3764972" y="1965513"/>
            <a:ext cx="4514922" cy="804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Asynchronous Replication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5CA34B9B-A93F-23AB-21CC-DEB5D34D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43403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6999432" cy="365760"/>
          </a:xfrm>
        </p:spPr>
        <p:txBody>
          <a:bodyPr/>
          <a:lstStyle/>
          <a:p>
            <a:r>
              <a:rPr lang="en-GB" dirty="0"/>
              <a:t>Cross Region replication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D6555CBA-0B41-3945-A25A-383217F5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22</a:t>
            </a:fld>
            <a:endParaRPr lang="en-GB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7048BCE0-9061-5540-A971-27FB91B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A94B034-DB6D-A74C-B688-14A3BAECD204}"/>
              </a:ext>
            </a:extLst>
          </p:cNvPr>
          <p:cNvSpPr txBox="1">
            <a:spLocks/>
          </p:cNvSpPr>
          <p:nvPr/>
        </p:nvSpPr>
        <p:spPr>
          <a:xfrm>
            <a:off x="1598408" y="3239537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Source</a:t>
            </a:r>
          </a:p>
        </p:txBody>
      </p:sp>
      <p:sp>
        <p:nvSpPr>
          <p:cNvPr id="10" name="Freeform 182">
            <a:extLst>
              <a:ext uri="{FF2B5EF4-FFF2-40B4-BE49-F238E27FC236}">
                <a16:creationId xmlns:a16="http://schemas.microsoft.com/office/drawing/2014/main" id="{C4B91E87-1350-524C-AA2F-1C953A1B3266}"/>
              </a:ext>
            </a:extLst>
          </p:cNvPr>
          <p:cNvSpPr/>
          <p:nvPr/>
        </p:nvSpPr>
        <p:spPr bwMode="auto">
          <a:xfrm>
            <a:off x="2034751" y="1746855"/>
            <a:ext cx="1367445" cy="126974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72BB52A-7008-9741-9318-DD84042B1A2E}"/>
              </a:ext>
            </a:extLst>
          </p:cNvPr>
          <p:cNvSpPr/>
          <p:nvPr/>
        </p:nvSpPr>
        <p:spPr>
          <a:xfrm>
            <a:off x="3764972" y="1965513"/>
            <a:ext cx="4514922" cy="804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Asynchronous Replication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0BCB360-CD2F-BC44-9667-D56FD8150844}"/>
              </a:ext>
            </a:extLst>
          </p:cNvPr>
          <p:cNvSpPr txBox="1">
            <a:spLocks/>
          </p:cNvSpPr>
          <p:nvPr/>
        </p:nvSpPr>
        <p:spPr>
          <a:xfrm>
            <a:off x="8206327" y="3239537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Destination</a:t>
            </a:r>
          </a:p>
        </p:txBody>
      </p:sp>
      <p:sp>
        <p:nvSpPr>
          <p:cNvPr id="13" name="Freeform 182">
            <a:extLst>
              <a:ext uri="{FF2B5EF4-FFF2-40B4-BE49-F238E27FC236}">
                <a16:creationId xmlns:a16="http://schemas.microsoft.com/office/drawing/2014/main" id="{726E4E00-CA1B-5B4A-AE8C-5D9546AE736C}"/>
              </a:ext>
            </a:extLst>
          </p:cNvPr>
          <p:cNvSpPr/>
          <p:nvPr/>
        </p:nvSpPr>
        <p:spPr bwMode="auto">
          <a:xfrm>
            <a:off x="8642670" y="1746855"/>
            <a:ext cx="1367445" cy="126974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AD541C6B-31F0-E354-92B3-4956F079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1761734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6999432" cy="365760"/>
          </a:xfrm>
        </p:spPr>
        <p:txBody>
          <a:bodyPr/>
          <a:lstStyle/>
          <a:p>
            <a:r>
              <a:rPr lang="en-GB" dirty="0"/>
              <a:t>Cross Region replication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19468767-05DB-DB4E-9016-F8BA1D15C663}"/>
              </a:ext>
            </a:extLst>
          </p:cNvPr>
          <p:cNvSpPr txBox="1">
            <a:spLocks/>
          </p:cNvSpPr>
          <p:nvPr/>
        </p:nvSpPr>
        <p:spPr>
          <a:xfrm>
            <a:off x="1598408" y="3239537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Source</a:t>
            </a:r>
          </a:p>
        </p:txBody>
      </p:sp>
      <p:sp>
        <p:nvSpPr>
          <p:cNvPr id="36" name="Freeform 182">
            <a:extLst>
              <a:ext uri="{FF2B5EF4-FFF2-40B4-BE49-F238E27FC236}">
                <a16:creationId xmlns:a16="http://schemas.microsoft.com/office/drawing/2014/main" id="{12F35BF0-7DA2-7F48-B432-9A113F9433CB}"/>
              </a:ext>
            </a:extLst>
          </p:cNvPr>
          <p:cNvSpPr/>
          <p:nvPr/>
        </p:nvSpPr>
        <p:spPr bwMode="auto">
          <a:xfrm>
            <a:off x="2034751" y="1746855"/>
            <a:ext cx="1367445" cy="126974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D6555CBA-0B41-3945-A25A-383217F5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23</a:t>
            </a:fld>
            <a:endParaRPr lang="en-GB"/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7048BCE0-9061-5540-A971-27FB91B5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BBB14-967F-DD47-BBFF-064DFD2EFEC9}"/>
              </a:ext>
            </a:extLst>
          </p:cNvPr>
          <p:cNvSpPr txBox="1"/>
          <p:nvPr/>
        </p:nvSpPr>
        <p:spPr>
          <a:xfrm>
            <a:off x="972754" y="5987018"/>
            <a:ext cx="10874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https://docs.microsoft.com/en-us/azure/azure-netapp-files/cross-region-replication-introduction</a:t>
            </a:r>
            <a:r>
              <a:rPr lang="en-GB" dirty="0"/>
              <a:t> 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07A0C078-BF3F-FA4C-A7DE-4CF4EBD371FF}"/>
              </a:ext>
            </a:extLst>
          </p:cNvPr>
          <p:cNvSpPr txBox="1">
            <a:spLocks/>
          </p:cNvSpPr>
          <p:nvPr/>
        </p:nvSpPr>
        <p:spPr>
          <a:xfrm>
            <a:off x="8206327" y="3239537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Destination</a:t>
            </a:r>
          </a:p>
        </p:txBody>
      </p:sp>
      <p:sp>
        <p:nvSpPr>
          <p:cNvPr id="22" name="Freeform 182">
            <a:extLst>
              <a:ext uri="{FF2B5EF4-FFF2-40B4-BE49-F238E27FC236}">
                <a16:creationId xmlns:a16="http://schemas.microsoft.com/office/drawing/2014/main" id="{DB8F178C-B2CF-5948-91FE-096CC51E44B2}"/>
              </a:ext>
            </a:extLst>
          </p:cNvPr>
          <p:cNvSpPr/>
          <p:nvPr/>
        </p:nvSpPr>
        <p:spPr bwMode="auto">
          <a:xfrm>
            <a:off x="8642670" y="1746855"/>
            <a:ext cx="1367445" cy="126974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5AC5A79-2A19-2747-8AFE-CAEC1DCAFD17}"/>
              </a:ext>
            </a:extLst>
          </p:cNvPr>
          <p:cNvSpPr/>
          <p:nvPr/>
        </p:nvSpPr>
        <p:spPr>
          <a:xfrm>
            <a:off x="3764972" y="1965513"/>
            <a:ext cx="4514922" cy="804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Asynchronous Replication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B700B-789F-B341-B0D6-E730C868D61B}"/>
              </a:ext>
            </a:extLst>
          </p:cNvPr>
          <p:cNvSpPr txBox="1"/>
          <p:nvPr/>
        </p:nvSpPr>
        <p:spPr>
          <a:xfrm>
            <a:off x="2675293" y="3896122"/>
            <a:ext cx="7469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Replication internals: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10 Minutes – RPO of less than 20 minutes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1 Hour – RPO of less than two hours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1 Day – RPO of less than two days</a:t>
            </a: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5F7DCA2F-F73A-A9DA-BE5F-C25D52A67A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1410118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B2F74-1FA5-8947-BC33-223BBC62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24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A5FC53-19BE-CD43-A6EB-8B899AD1F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7816850" cy="365760"/>
          </a:xfrm>
        </p:spPr>
        <p:txBody>
          <a:bodyPr/>
          <a:lstStyle/>
          <a:p>
            <a:r>
              <a:rPr lang="en-GB" dirty="0"/>
              <a:t>Use Cases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42F8E46-FCE0-4C47-AEE4-041153DEB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425" y="1784285"/>
            <a:ext cx="2534975" cy="129059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8A7BFF4-40B8-6C4F-87DE-3BF81CFD0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5096" y="767435"/>
            <a:ext cx="1800708" cy="180070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4EBDE5A-21FD-D34C-90B0-13FC230F7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7718" y="929059"/>
            <a:ext cx="1609321" cy="1609321"/>
          </a:xfrm>
          <a:prstGeom prst="rect">
            <a:avLst/>
          </a:prstGeom>
        </p:spPr>
      </p:pic>
      <p:pic>
        <p:nvPicPr>
          <p:cNvPr id="2050" name="Picture 2" descr="Oracle Offers Free Training and Certification for Oracle Cloud  Infrastructure">
            <a:extLst>
              <a:ext uri="{FF2B5EF4-FFF2-40B4-BE49-F238E27FC236}">
                <a16:creationId xmlns:a16="http://schemas.microsoft.com/office/drawing/2014/main" id="{88A5E64A-8778-6447-A6FC-B4F363B5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84" y="4950434"/>
            <a:ext cx="3289182" cy="101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Lineage for IBM DB2 | Data Lineage Examples | MANTA">
            <a:extLst>
              <a:ext uri="{FF2B5EF4-FFF2-40B4-BE49-F238E27FC236}">
                <a16:creationId xmlns:a16="http://schemas.microsoft.com/office/drawing/2014/main" id="{1E07959D-D1B4-4F4D-A0DC-EC35E0C70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28" y="4950434"/>
            <a:ext cx="3260898" cy="100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180C759-DDEA-BF42-8D03-A71B63DDE1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1747" y="2800828"/>
            <a:ext cx="1883641" cy="18836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C354EB6-AB14-1C42-9F7D-6E257B9281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80575" y="1784285"/>
            <a:ext cx="1883641" cy="188364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32388DB-DBC6-4A43-8763-1C268C285C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30371" y="4136166"/>
            <a:ext cx="1904400" cy="190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B361FEF-A6D1-A64A-8B61-8B301D06E0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31124" y="3128688"/>
            <a:ext cx="1435562" cy="1435562"/>
          </a:xfrm>
          <a:prstGeom prst="rect">
            <a:avLst/>
          </a:prstGeom>
        </p:spPr>
      </p:pic>
      <p:pic>
        <p:nvPicPr>
          <p:cNvPr id="2056" name="Picture 8" descr="Moodle - YouTube">
            <a:extLst>
              <a:ext uri="{FF2B5EF4-FFF2-40B4-BE49-F238E27FC236}">
                <a16:creationId xmlns:a16="http://schemas.microsoft.com/office/drawing/2014/main" id="{095F96EA-8754-4242-92AA-02D57A7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42" y="3340843"/>
            <a:ext cx="1290593" cy="129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1CBA1BB8-EF70-E840-BF1C-962E01C6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212390E8-BDD5-0BDE-0A89-777BA572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303684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D5EB6-13F1-CF44-8420-F254811C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25</a:t>
            </a:fld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B9AD0E-176D-BE41-BEDC-3DEBDB80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1759470-145F-6A4F-90B4-9AC4DDCFC6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Creating an Azure NetApp Files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Adding a capacity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Creating a Volume</a:t>
            </a:r>
          </a:p>
        </p:txBody>
      </p:sp>
      <p:pic>
        <p:nvPicPr>
          <p:cNvPr id="13" name="Picture Placeholder 13">
            <a:extLst>
              <a:ext uri="{FF2B5EF4-FFF2-40B4-BE49-F238E27FC236}">
                <a16:creationId xmlns:a16="http://schemas.microsoft.com/office/drawing/2014/main" id="{AE7739A5-6CE5-0942-B209-3D8942F2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595" b="10595"/>
          <a:stretch>
            <a:fillRect/>
          </a:stretch>
        </p:blipFill>
        <p:spPr>
          <a:xfrm flipH="1">
            <a:off x="7531129" y="1630701"/>
            <a:ext cx="1890958" cy="14904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2404B30-520E-E143-8800-F362DEB0A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2333" y="2180048"/>
            <a:ext cx="1655092" cy="165509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D45E13-1378-A846-A861-5A32BB819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3400" y="3880567"/>
            <a:ext cx="1716343" cy="1716343"/>
          </a:xfrm>
          <a:prstGeom prst="rect">
            <a:avLst/>
          </a:prstGeom>
        </p:spPr>
      </p:pic>
      <p:pic>
        <p:nvPicPr>
          <p:cNvPr id="26" name="Picture 25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110EDE77-D356-1E4D-9399-FE67C9A2F1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0" y="2259561"/>
            <a:ext cx="2189979" cy="3615276"/>
          </a:xfrm>
          <a:prstGeom prst="rect">
            <a:avLst/>
          </a:prstGeom>
        </p:spPr>
      </p:pic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D27140B1-6EAD-964A-BFB3-62EC5ED3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513C8DBB-2A66-E26D-CFE9-7FA29C33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1253401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38" y="1056917"/>
            <a:ext cx="8545980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n-GB" dirty="0"/>
              <a:t>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03132" y="5063966"/>
            <a:ext cx="8679592" cy="1148945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Microsoft Azure NetApp Files is a fully managed cloud service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0576" y="3965811"/>
            <a:ext cx="1975104" cy="868680"/>
          </a:xfr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Simplicity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09854" y="3965811"/>
            <a:ext cx="1975104" cy="868680"/>
          </a:xfr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Efficiency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53530" y="3965811"/>
            <a:ext cx="1975104" cy="868680"/>
          </a:xfr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Cost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26</a:t>
            </a:fld>
            <a:endParaRPr lang="en-GB"/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823F6617-ABA2-9F42-A948-2986BEE3B376}"/>
              </a:ext>
            </a:extLst>
          </p:cNvPr>
          <p:cNvSpPr txBox="1">
            <a:spLocks/>
          </p:cNvSpPr>
          <p:nvPr/>
        </p:nvSpPr>
        <p:spPr>
          <a:xfrm>
            <a:off x="9858633" y="3965811"/>
            <a:ext cx="1975104" cy="86868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Mobility</a:t>
            </a:r>
          </a:p>
        </p:txBody>
      </p:sp>
      <p:pic>
        <p:nvPicPr>
          <p:cNvPr id="18" name="Graphic 17" descr="Basic Shapes with solid fill">
            <a:extLst>
              <a:ext uri="{FF2B5EF4-FFF2-40B4-BE49-F238E27FC236}">
                <a16:creationId xmlns:a16="http://schemas.microsoft.com/office/drawing/2014/main" id="{5C2361AD-169F-0D4A-BF2B-44E06E4F5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760" y="2786674"/>
            <a:ext cx="914400" cy="914400"/>
          </a:xfrm>
          <a:prstGeom prst="rect">
            <a:avLst/>
          </a:prstGeom>
        </p:spPr>
      </p:pic>
      <p:pic>
        <p:nvPicPr>
          <p:cNvPr id="22" name="Graphic 21" descr="Money with solid fill">
            <a:extLst>
              <a:ext uri="{FF2B5EF4-FFF2-40B4-BE49-F238E27FC236}">
                <a16:creationId xmlns:a16="http://schemas.microsoft.com/office/drawing/2014/main" id="{DA74C20E-20F8-CA4F-B564-34E74299F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882" y="2786674"/>
            <a:ext cx="914400" cy="914400"/>
          </a:xfrm>
          <a:prstGeom prst="rect">
            <a:avLst/>
          </a:prstGeom>
        </p:spPr>
      </p:pic>
      <p:pic>
        <p:nvPicPr>
          <p:cNvPr id="27" name="Graphic 26" descr="Abakus with solid fill">
            <a:extLst>
              <a:ext uri="{FF2B5EF4-FFF2-40B4-BE49-F238E27FC236}">
                <a16:creationId xmlns:a16="http://schemas.microsoft.com/office/drawing/2014/main" id="{EF00990E-59CA-1E4E-B228-872B8B930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0206" y="2786674"/>
            <a:ext cx="914400" cy="914400"/>
          </a:xfrm>
          <a:prstGeom prst="rect">
            <a:avLst/>
          </a:prstGeom>
        </p:spPr>
      </p:pic>
      <p:pic>
        <p:nvPicPr>
          <p:cNvPr id="29" name="Graphic 28" descr="Cloud Computing with solid fill">
            <a:extLst>
              <a:ext uri="{FF2B5EF4-FFF2-40B4-BE49-F238E27FC236}">
                <a16:creationId xmlns:a16="http://schemas.microsoft.com/office/drawing/2014/main" id="{1264F69D-1344-EC4B-AC13-59B78DFFD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88985" y="2786674"/>
            <a:ext cx="914400" cy="914400"/>
          </a:xfrm>
          <a:prstGeom prst="rect">
            <a:avLst/>
          </a:prstGeom>
        </p:spPr>
      </p:pic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39FAF023-07D2-FA46-A376-78E4FC73780D}"/>
              </a:ext>
            </a:extLst>
          </p:cNvPr>
          <p:cNvSpPr txBox="1">
            <a:spLocks/>
          </p:cNvSpPr>
          <p:nvPr/>
        </p:nvSpPr>
        <p:spPr>
          <a:xfrm>
            <a:off x="1805043" y="1847514"/>
            <a:ext cx="8770969" cy="114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Microsoft Azure NetApp Files let’s you streamline and simplify data migration to Azure by combining new of levels of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363158CE-CD61-DE4F-867F-CDEEDF7A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9BE97B08-3E82-D348-5131-D38C8B08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Login to the Azure Portal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66" y="2859998"/>
            <a:ext cx="3365003" cy="734413"/>
          </a:xfrm>
        </p:spPr>
        <p:txBody>
          <a:bodyPr rtlCol="0">
            <a:noAutofit/>
          </a:bodyPr>
          <a:lstStyle/>
          <a:p>
            <a:r>
              <a:rPr lang="en-GB" sz="1800" dirty="0"/>
              <a:t>Setup your Microsoft Azure NetApp Files account 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 rtlCol="0"/>
          <a:lstStyle/>
          <a:p>
            <a:pPr rtl="0"/>
            <a:r>
              <a:rPr lang="en-GB" dirty="0"/>
              <a:t>Get Started Today</a:t>
            </a:r>
          </a:p>
        </p:txBody>
      </p:sp>
      <p:pic>
        <p:nvPicPr>
          <p:cNvPr id="13314" name="Picture 2" descr="Microsoft Azure · GitHub">
            <a:extLst>
              <a:ext uri="{FF2B5EF4-FFF2-40B4-BE49-F238E27FC236}">
                <a16:creationId xmlns:a16="http://schemas.microsoft.com/office/drawing/2014/main" id="{40326CEA-FDD5-494B-9F8B-088E69729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57" y="1362571"/>
            <a:ext cx="1017567" cy="101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40195D5-C56F-124E-8A23-E816CEC8B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595" b="10595"/>
          <a:stretch>
            <a:fillRect/>
          </a:stretch>
        </p:blipFill>
        <p:spPr>
          <a:xfrm flipH="1">
            <a:off x="6348757" y="2802270"/>
            <a:ext cx="1078261" cy="8498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6162A5-35FE-1F43-9313-173D799F7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2076" y="3980660"/>
            <a:ext cx="1017567" cy="10175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53A08A8-71B0-114C-BC4D-5596217EF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3400" y="5326747"/>
            <a:ext cx="1078261" cy="1078261"/>
          </a:xfrm>
          <a:prstGeom prst="rect">
            <a:avLst/>
          </a:prstGeom>
        </p:spPr>
      </p:pic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C1A1ADE2-CC7F-8A4C-B0B1-48442DFCBCBB}"/>
              </a:ext>
            </a:extLst>
          </p:cNvPr>
          <p:cNvSpPr txBox="1">
            <a:spLocks/>
          </p:cNvSpPr>
          <p:nvPr/>
        </p:nvSpPr>
        <p:spPr>
          <a:xfrm>
            <a:off x="7817966" y="4201621"/>
            <a:ext cx="3365003" cy="734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Add your Capacity Pools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D299D695-4275-3340-9A43-20DE281AD866}"/>
              </a:ext>
            </a:extLst>
          </p:cNvPr>
          <p:cNvSpPr txBox="1">
            <a:spLocks/>
          </p:cNvSpPr>
          <p:nvPr/>
        </p:nvSpPr>
        <p:spPr>
          <a:xfrm>
            <a:off x="7817965" y="5485515"/>
            <a:ext cx="3365003" cy="734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Create your Volumes</a:t>
            </a:r>
          </a:p>
        </p:txBody>
      </p:sp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8770DAD9-457C-0641-8F25-4987136A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27</a:t>
            </a:fld>
            <a:endParaRPr lang="en-GB"/>
          </a:p>
        </p:txBody>
      </p:sp>
      <p:pic>
        <p:nvPicPr>
          <p:cNvPr id="31" name="Picture 30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034EBF6E-ECEC-9846-AF2B-1D746E84F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427" y="1246021"/>
            <a:ext cx="4528930" cy="4528930"/>
          </a:xfrm>
          <a:prstGeom prst="rect">
            <a:avLst/>
          </a:prstGeom>
        </p:spPr>
      </p:pic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31D8F01A-8C62-2A4D-8637-300E6518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7B4E7903-5129-CB55-3F2A-5E4EA186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 rtlCol="0"/>
          <a:lstStyle/>
          <a:p>
            <a:pPr rtl="0"/>
            <a:r>
              <a:rPr lang="en-GB" dirty="0"/>
              <a:t>Useful links</a:t>
            </a:r>
          </a:p>
        </p:txBody>
      </p:sp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8770DAD9-457C-0641-8F25-4987136A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28</a:t>
            </a:fld>
            <a:endParaRPr lang="en-GB"/>
          </a:p>
        </p:txBody>
      </p:sp>
      <p:pic>
        <p:nvPicPr>
          <p:cNvPr id="19" name="Picture 2" descr="Image result for lego figure programmer transparent">
            <a:extLst>
              <a:ext uri="{FF2B5EF4-FFF2-40B4-BE49-F238E27FC236}">
                <a16:creationId xmlns:a16="http://schemas.microsoft.com/office/drawing/2014/main" id="{C721F680-20A7-D74B-9216-B8C5BCE7F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9" y="1467404"/>
            <a:ext cx="3448365" cy="44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9DAF3D-12AE-8745-B3A7-E4040C879FB6}"/>
              </a:ext>
            </a:extLst>
          </p:cNvPr>
          <p:cNvSpPr txBox="1"/>
          <p:nvPr/>
        </p:nvSpPr>
        <p:spPr>
          <a:xfrm>
            <a:off x="5644342" y="1943501"/>
            <a:ext cx="6417425" cy="362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GB" dirty="0">
                <a:solidFill>
                  <a:schemeClr val="accent6"/>
                </a:solidFill>
                <a:sym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https://cloud.netapp.com/azure-netapp-files</a:t>
            </a:r>
            <a:endParaRPr lang="en-GB" dirty="0">
              <a:solidFill>
                <a:schemeClr val="accent6"/>
              </a:solidFill>
              <a:sym typeface="Google Sans"/>
            </a:endParaRPr>
          </a:p>
          <a:p>
            <a:pPr>
              <a:spcBef>
                <a:spcPts val="200"/>
              </a:spcBef>
            </a:pPr>
            <a:endParaRPr lang="en-GB" dirty="0">
              <a:solidFill>
                <a:schemeClr val="accent6"/>
              </a:solidFill>
              <a:sym typeface="Google San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https://docs.microsoft.com/en-us/azure/azure-netapp-files/whats-new</a:t>
            </a:r>
            <a:r>
              <a:rPr lang="en-US" dirty="0">
                <a:solidFill>
                  <a:schemeClr val="accent6"/>
                </a:solidFill>
              </a:rPr>
              <a:t>   </a:t>
            </a:r>
          </a:p>
          <a:p>
            <a:pPr>
              <a:spcBef>
                <a:spcPts val="200"/>
              </a:spcBef>
            </a:pPr>
            <a:endParaRPr lang="en-US" dirty="0">
              <a:solidFill>
                <a:schemeClr val="accent6"/>
              </a:solidFill>
            </a:endParaRP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https://docs.microsoft.com/en-us/azure/azure-netapp-files/azure-netapp-files-register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endParaRPr lang="en-US" dirty="0">
              <a:solidFill>
                <a:schemeClr val="accent6"/>
              </a:solidFill>
            </a:endParaRPr>
          </a:p>
          <a:p>
            <a:pPr>
              <a:spcBef>
                <a:spcPts val="200"/>
              </a:spcBef>
            </a:pPr>
            <a:r>
              <a:rPr lang="en-US" dirty="0">
                <a:solidFill>
                  <a:schemeClr val="accent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https://aka.ms/ANF-benchmarks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endParaRPr lang="en-GB" dirty="0">
              <a:solidFill>
                <a:schemeClr val="accent6"/>
              </a:solidFill>
              <a:sym typeface="Google San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200"/>
              </a:spcBef>
            </a:pPr>
            <a:r>
              <a:rPr lang="en-GB" dirty="0">
                <a:solidFill>
                  <a:schemeClr val="accent6"/>
                </a:solidFill>
                <a:sym typeface="Google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https://docs.microsoft.com/en-us/azure/azure-netapp-files/azure-netapp-files-solution-architectures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69495BA1-B06D-5B4C-9448-56171EEEA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C68CAA5B-F36E-6C42-A72B-FBBC2F40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6F3B5-AA73-E04C-962C-E2C990E3CAE4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35B972-4CF8-1C4C-A70E-107096595331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47D8B1-3EC2-7044-B3C9-D5CA67BC6705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blog.mashfords.com</a:t>
            </a:r>
          </a:p>
        </p:txBody>
      </p:sp>
      <p:pic>
        <p:nvPicPr>
          <p:cNvPr id="17" name="Graphic 16" descr="Internet with solid fill">
            <a:extLst>
              <a:ext uri="{FF2B5EF4-FFF2-40B4-BE49-F238E27FC236}">
                <a16:creationId xmlns:a16="http://schemas.microsoft.com/office/drawing/2014/main" id="{EC463913-176A-A34B-9167-A7BEB63FBE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76765C34-D8B1-5042-AED3-B01298940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FD3FC772-CB05-B9BC-21CC-AACB38E8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239015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8770DAD9-457C-0641-8F25-4987136A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29</a:t>
            </a:fld>
            <a:endParaRPr lang="en-GB"/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17EF50B9-D68C-5F47-A024-B4B5ED09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916" y="2701404"/>
            <a:ext cx="6288165" cy="724702"/>
          </a:xfrm>
        </p:spPr>
        <p:txBody>
          <a:bodyPr rtlCol="0"/>
          <a:lstStyle/>
          <a:p>
            <a:pPr algn="ctr" rtl="0"/>
            <a:r>
              <a:rPr lang="en-GB" sz="6000" dirty="0"/>
              <a:t>Thank you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FF20D1A-A200-E942-8941-A787DF2D9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>
            <a:extLst>
              <a:ext uri="{FF2B5EF4-FFF2-40B4-BE49-F238E27FC236}">
                <a16:creationId xmlns:a16="http://schemas.microsoft.com/office/drawing/2014/main" id="{A2087E2A-3F04-274D-BD87-195CB6C11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77F58B-F50A-0B49-A937-AFCB43E0A00A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978594-B700-B943-82C4-30B8AA16DD7A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75C0BF-F476-7046-80C4-9ABFA1986B91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blog.mashfords.com</a:t>
            </a:r>
          </a:p>
        </p:txBody>
      </p:sp>
      <p:pic>
        <p:nvPicPr>
          <p:cNvPr id="11" name="Graphic 10" descr="Internet with solid fill">
            <a:extLst>
              <a:ext uri="{FF2B5EF4-FFF2-40B4-BE49-F238E27FC236}">
                <a16:creationId xmlns:a16="http://schemas.microsoft.com/office/drawing/2014/main" id="{0DB403B7-F7AF-324F-8035-1123ECF2D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AB122FE5-3970-C005-7B32-34F12737F7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170379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 &amp; Cloud Volumes ONTAP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Currently working as a Cloud Solutions Architect at NetApp in the EMEA Azure Business Group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4377" y="4442513"/>
            <a:ext cx="5387008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sz="1600" dirty="0"/>
              <a:t>First career</a:t>
            </a:r>
          </a:p>
          <a:p>
            <a:pPr algn="ctr" rtl="0"/>
            <a:r>
              <a:rPr lang="en-GB" dirty="0"/>
              <a:t>Fisherman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3AE8B2-52B1-554F-ABE5-487C59930B5A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blog.mashfords.com</a:t>
            </a: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D6807-E5E9-0B46-8A80-1BA81D4006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540" b="21054"/>
          <a:stretch/>
        </p:blipFill>
        <p:spPr>
          <a:xfrm>
            <a:off x="7717910" y="1650260"/>
            <a:ext cx="3085308" cy="2640281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FEC1BA7D-1E47-41A4-9A6C-220F9EB0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242313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6"/>
    </mc:Choice>
    <mc:Fallback xmlns="">
      <p:transition spd="slow" advTm="661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 &amp; Cloud Volumes ONTAP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Currently working as a Cloud Solutions Architect at NetApp in the EMEA Azure Business Group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4377" y="4442513"/>
            <a:ext cx="5387008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sz="1600" dirty="0"/>
              <a:t>Second career</a:t>
            </a:r>
          </a:p>
          <a:p>
            <a:pPr algn="ctr" rtl="0"/>
            <a:r>
              <a:rPr lang="en-GB" dirty="0"/>
              <a:t>H.M Royal Marines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3AE8B2-52B1-554F-ABE5-487C59930B5A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blog.mashfords.com</a:t>
            </a: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pic>
        <p:nvPicPr>
          <p:cNvPr id="6" name="Picture 5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2C32CD72-ED39-A747-8A21-726FCCB95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065" y="1670995"/>
            <a:ext cx="4285735" cy="25654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1F2140-11B7-B346-91FF-DB55BC9BE4BA}"/>
              </a:ext>
            </a:extLst>
          </p:cNvPr>
          <p:cNvCxnSpPr>
            <a:cxnSpLocks/>
          </p:cNvCxnSpPr>
          <p:nvPr/>
        </p:nvCxnSpPr>
        <p:spPr>
          <a:xfrm>
            <a:off x="8452022" y="1286323"/>
            <a:ext cx="1668162" cy="1172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A478A5-29C9-C743-A8CE-A3AA3F643B14}"/>
              </a:ext>
            </a:extLst>
          </p:cNvPr>
          <p:cNvSpPr txBox="1"/>
          <p:nvPr/>
        </p:nvSpPr>
        <p:spPr>
          <a:xfrm>
            <a:off x="6662833" y="1093993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That’s me, there!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82BF8DF8-455C-77DF-C3B4-8F855296A0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8942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 &amp; Cloud Volumes ONTAP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Currently working as a Cloud Solutions Architect at NetApp in the EMEA Azure Business Group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4377" y="4442513"/>
            <a:ext cx="5387008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sz="1600" dirty="0"/>
              <a:t>Third career</a:t>
            </a:r>
          </a:p>
          <a:p>
            <a:pPr algn="ctr" rtl="0"/>
            <a:r>
              <a:rPr lang="en-GB" dirty="0"/>
              <a:t>Technology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3AE8B2-52B1-554F-ABE5-487C59930B5A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blog.mashfords.com</a:t>
            </a: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pic>
        <p:nvPicPr>
          <p:cNvPr id="7" name="Picture 6" descr="A person sitting on a wood floor&#10;&#10;Description automatically generated with low confidence">
            <a:extLst>
              <a:ext uri="{FF2B5EF4-FFF2-40B4-BE49-F238E27FC236}">
                <a16:creationId xmlns:a16="http://schemas.microsoft.com/office/drawing/2014/main" id="{4E4FDA70-E2B3-C745-9817-47447C2A0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002" y="1647478"/>
            <a:ext cx="3641124" cy="2730843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053F6782-8921-7903-FF93-84830895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100840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 &amp; Cloud Volumes ONTAP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Currently working as a Cloud Solutions Architect at NetApp in the EMEA Azure Business Group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0130" y="4727612"/>
            <a:ext cx="5387008" cy="5701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dirty="0"/>
              <a:t>Me Having Fun!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3AE8B2-52B1-554F-ABE5-487C59930B5A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blog.mashfords.com</a:t>
            </a: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pic>
        <p:nvPicPr>
          <p:cNvPr id="6" name="Picture 5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B73ECF3B-690D-DA44-B926-F7C02FDDA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916" y="1672143"/>
            <a:ext cx="4627295" cy="3078930"/>
          </a:xfrm>
          <a:prstGeom prst="rect">
            <a:avLst/>
          </a:prstGeom>
        </p:spPr>
      </p:pic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DF830EDA-F6A1-F273-7357-40CBE7A2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329362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hat is Cloud Storage? - Servers Australia">
            <a:extLst>
              <a:ext uri="{FF2B5EF4-FFF2-40B4-BE49-F238E27FC236}">
                <a16:creationId xmlns:a16="http://schemas.microsoft.com/office/drawing/2014/main" id="{7F9E37CC-E5FF-C348-9257-0547837B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D005CA74-609E-3746-B666-2112F41467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595" b="10595"/>
          <a:stretch>
            <a:fillRect/>
          </a:stretch>
        </p:blipFill>
        <p:spPr>
          <a:xfrm flipH="1">
            <a:off x="5595681" y="1371600"/>
            <a:ext cx="1000635" cy="788686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48" y="4500609"/>
            <a:ext cx="9385300" cy="985791"/>
          </a:xfrm>
        </p:spPr>
        <p:txBody>
          <a:bodyPr rtlCol="0"/>
          <a:lstStyle/>
          <a:p>
            <a:pPr rtl="0"/>
            <a:r>
              <a:rPr lang="en-GB" dirty="0"/>
              <a:t>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97296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 Don&amp;#39;t Grow When Things Are Easy – Walexmarceva&amp;#39;s Blog">
            <a:extLst>
              <a:ext uri="{FF2B5EF4-FFF2-40B4-BE49-F238E27FC236}">
                <a16:creationId xmlns:a16="http://schemas.microsoft.com/office/drawing/2014/main" id="{F779D52E-4B61-894F-BA2D-E7943670A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2443209"/>
            <a:ext cx="9385300" cy="985791"/>
          </a:xfrm>
        </p:spPr>
        <p:txBody>
          <a:bodyPr rtlCol="0"/>
          <a:lstStyle/>
          <a:p>
            <a:pPr rtl="0"/>
            <a:r>
              <a:rPr lang="en-GB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Common Challenges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Cost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 rtlCol="0"/>
          <a:lstStyle/>
          <a:p>
            <a:pPr rtl="0"/>
            <a:r>
              <a:rPr lang="en-GB" dirty="0"/>
              <a:t>Cloud services can typically be more expensive to consume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Test &amp; Dev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Testing &amp; Development against production data sets can be challenging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Migration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Migration of data sets from on-premises to Azure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Scale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 rtlCol="0"/>
          <a:lstStyle/>
          <a:p>
            <a:pPr rtl="0"/>
            <a:r>
              <a:rPr lang="en-GB" dirty="0"/>
              <a:t>Scaling of resources to meet demand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9</a:t>
            </a:fld>
            <a:endParaRPr lang="en-GB"/>
          </a:p>
        </p:txBody>
      </p:sp>
      <p:pic>
        <p:nvPicPr>
          <p:cNvPr id="14" name="Graphic 13" descr="Flask outline">
            <a:extLst>
              <a:ext uri="{FF2B5EF4-FFF2-40B4-BE49-F238E27FC236}">
                <a16:creationId xmlns:a16="http://schemas.microsoft.com/office/drawing/2014/main" id="{96568B94-9554-2442-AED9-418DBA18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1717" y="2562632"/>
            <a:ext cx="914400" cy="914400"/>
          </a:xfrm>
          <a:prstGeom prst="rect">
            <a:avLst/>
          </a:prstGeom>
        </p:spPr>
      </p:pic>
      <p:pic>
        <p:nvPicPr>
          <p:cNvPr id="16" name="Graphic 15" descr="Bar graph with upward trend outline">
            <a:extLst>
              <a:ext uri="{FF2B5EF4-FFF2-40B4-BE49-F238E27FC236}">
                <a16:creationId xmlns:a16="http://schemas.microsoft.com/office/drawing/2014/main" id="{AC18FD2F-3DAB-B743-BF16-BA6DE8F3C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3127" y="2627628"/>
            <a:ext cx="914400" cy="914400"/>
          </a:xfrm>
          <a:prstGeom prst="rect">
            <a:avLst/>
          </a:prstGeom>
        </p:spPr>
      </p:pic>
      <p:pic>
        <p:nvPicPr>
          <p:cNvPr id="28" name="Graphic 27" descr="Dollar outline">
            <a:extLst>
              <a:ext uri="{FF2B5EF4-FFF2-40B4-BE49-F238E27FC236}">
                <a16:creationId xmlns:a16="http://schemas.microsoft.com/office/drawing/2014/main" id="{E188FB14-0BBE-E247-8957-74F627CA00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5166" y="2561793"/>
            <a:ext cx="914400" cy="914400"/>
          </a:xfrm>
          <a:prstGeom prst="rect">
            <a:avLst/>
          </a:prstGeom>
        </p:spPr>
      </p:pic>
      <p:pic>
        <p:nvPicPr>
          <p:cNvPr id="30" name="Graphic 29" descr="Truck outline">
            <a:extLst>
              <a:ext uri="{FF2B5EF4-FFF2-40B4-BE49-F238E27FC236}">
                <a16:creationId xmlns:a16="http://schemas.microsoft.com/office/drawing/2014/main" id="{ABC9927A-A15C-F749-AE6A-5B59A3706A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5885" y="2627628"/>
            <a:ext cx="914400" cy="914400"/>
          </a:xfrm>
          <a:prstGeom prst="rect">
            <a:avLst/>
          </a:prstGeom>
        </p:spPr>
      </p:pic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E373F8AD-44FC-104D-9BBD-D1CD22C7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348C6191-330B-71FA-B407-35F6138D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dirty="0"/>
              <a:t>20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10_TF33781529_Win32" id="{80830DF2-4D36-40B2-B6D6-9F9487B96B74}" vid="{DD4E384E-6E9E-47D1-8556-0D1304A67D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gnite Breakout - Blue on white and light gray">
    <a:dk1>
      <a:srgbClr val="000000"/>
    </a:dk1>
    <a:lt1>
      <a:srgbClr val="FFFFFF"/>
    </a:lt1>
    <a:dk2>
      <a:srgbClr val="2F2F2F"/>
    </a:dk2>
    <a:lt2>
      <a:srgbClr val="E6E6E6"/>
    </a:lt2>
    <a:accent1>
      <a:srgbClr val="0078D4"/>
    </a:accent1>
    <a:accent2>
      <a:srgbClr val="243A5E"/>
    </a:accent2>
    <a:accent3>
      <a:srgbClr val="D83B01"/>
    </a:accent3>
    <a:accent4>
      <a:srgbClr val="FFB900"/>
    </a:accent4>
    <a:accent5>
      <a:srgbClr val="2F2F2F"/>
    </a:accent5>
    <a:accent6>
      <a:srgbClr val="737373"/>
    </a:accent6>
    <a:hlink>
      <a:srgbClr val="0078D4"/>
    </a:hlink>
    <a:folHlink>
      <a:srgbClr val="0078D4"/>
    </a:folHlink>
  </a:clrScheme>
  <a:fontScheme name="Microsoft 2019 Brand Templates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Ignite Breakout - Blue on white and light gray">
    <a:dk1>
      <a:srgbClr val="000000"/>
    </a:dk1>
    <a:lt1>
      <a:srgbClr val="FFFFFF"/>
    </a:lt1>
    <a:dk2>
      <a:srgbClr val="2F2F2F"/>
    </a:dk2>
    <a:lt2>
      <a:srgbClr val="E6E6E6"/>
    </a:lt2>
    <a:accent1>
      <a:srgbClr val="0078D4"/>
    </a:accent1>
    <a:accent2>
      <a:srgbClr val="243A5E"/>
    </a:accent2>
    <a:accent3>
      <a:srgbClr val="D83B01"/>
    </a:accent3>
    <a:accent4>
      <a:srgbClr val="FFB900"/>
    </a:accent4>
    <a:accent5>
      <a:srgbClr val="2F2F2F"/>
    </a:accent5>
    <a:accent6>
      <a:srgbClr val="737373"/>
    </a:accent6>
    <a:hlink>
      <a:srgbClr val="0078D4"/>
    </a:hlink>
    <a:folHlink>
      <a:srgbClr val="0078D4"/>
    </a:folHlink>
  </a:clrScheme>
  <a:fontScheme name="Microsoft 2019 Brand Templates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http://purl.org/dc/dcmitype/"/>
    <ds:schemaRef ds:uri="http://purl.org/dc/elements/1.1/"/>
    <ds:schemaRef ds:uri="http://schemas.microsoft.com/office/infopath/2007/PartnerControls"/>
    <ds:schemaRef ds:uri="16c05727-aa75-4e4a-9b5f-8a80a1165891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11840</TotalTime>
  <Words>1286</Words>
  <Application>Microsoft Macintosh PowerPoint</Application>
  <PresentationFormat>Widescreen</PresentationFormat>
  <Paragraphs>317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Bierstadt</vt:lpstr>
      <vt:lpstr>Calibri</vt:lpstr>
      <vt:lpstr>Courier New</vt:lpstr>
      <vt:lpstr>Posterama</vt:lpstr>
      <vt:lpstr>Posterama Bold</vt:lpstr>
      <vt:lpstr>Segoe UI</vt:lpstr>
      <vt:lpstr>Wingdings</vt:lpstr>
      <vt:lpstr>Office Theme</vt:lpstr>
      <vt:lpstr>Azure NetApp Files</vt:lpstr>
      <vt:lpstr>About Me</vt:lpstr>
      <vt:lpstr>About Me</vt:lpstr>
      <vt:lpstr>About Me</vt:lpstr>
      <vt:lpstr>About Me</vt:lpstr>
      <vt:lpstr>About Me</vt:lpstr>
      <vt:lpstr>Azure NetApp FIles</vt:lpstr>
      <vt:lpstr>Challenges</vt:lpstr>
      <vt:lpstr>Common Challenges</vt:lpstr>
      <vt:lpstr>OVERVIEW</vt:lpstr>
      <vt:lpstr>OVERVIEW</vt:lpstr>
      <vt:lpstr>PowerPoint Presentation</vt:lpstr>
      <vt:lpstr>Performance</vt:lpstr>
      <vt:lpstr>Sizing for Performance – Auto QoS</vt:lpstr>
      <vt:lpstr>Sizing for Performance – Manual QoS</vt:lpstr>
      <vt:lpstr>Dynamic Volume Shaping - ANF</vt:lpstr>
      <vt:lpstr>Dynamic Volume Shaping – Azure Files</vt:lpstr>
      <vt:lpstr>Authentication - ANF</vt:lpstr>
      <vt:lpstr>Authentication – Azure FIles</vt:lpstr>
      <vt:lpstr>Cross Region replication</vt:lpstr>
      <vt:lpstr>Cross Region replication</vt:lpstr>
      <vt:lpstr>Cross Region replication</vt:lpstr>
      <vt:lpstr>Cross Region replication</vt:lpstr>
      <vt:lpstr>Use Cases</vt:lpstr>
      <vt:lpstr>demo</vt:lpstr>
      <vt:lpstr>Summary</vt:lpstr>
      <vt:lpstr>Get Started Today</vt:lpstr>
      <vt:lpstr>Useful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Mashford, Anthony</dc:creator>
  <cp:lastModifiedBy>Mashford, Anthony</cp:lastModifiedBy>
  <cp:revision>8</cp:revision>
  <dcterms:created xsi:type="dcterms:W3CDTF">2021-10-28T10:12:11Z</dcterms:created>
  <dcterms:modified xsi:type="dcterms:W3CDTF">2022-10-13T08:07:45Z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